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311" r:id="rId3"/>
    <p:sldId id="261" r:id="rId4"/>
    <p:sldId id="302" r:id="rId5"/>
    <p:sldId id="264" r:id="rId6"/>
    <p:sldId id="312" r:id="rId7"/>
    <p:sldId id="305" r:id="rId8"/>
    <p:sldId id="265" r:id="rId9"/>
    <p:sldId id="313" r:id="rId10"/>
    <p:sldId id="276" r:id="rId11"/>
    <p:sldId id="277" r:id="rId12"/>
    <p:sldId id="306" r:id="rId13"/>
    <p:sldId id="278" r:id="rId14"/>
    <p:sldId id="279" r:id="rId15"/>
    <p:sldId id="280" r:id="rId16"/>
    <p:sldId id="281" r:id="rId17"/>
    <p:sldId id="282" r:id="rId18"/>
    <p:sldId id="307" r:id="rId19"/>
    <p:sldId id="308" r:id="rId20"/>
    <p:sldId id="303" r:id="rId21"/>
    <p:sldId id="309" r:id="rId22"/>
    <p:sldId id="283" r:id="rId23"/>
    <p:sldId id="294" r:id="rId24"/>
    <p:sldId id="295" r:id="rId25"/>
    <p:sldId id="296" r:id="rId26"/>
    <p:sldId id="297" r:id="rId27"/>
    <p:sldId id="298" r:id="rId28"/>
    <p:sldId id="300" r:id="rId29"/>
    <p:sldId id="299" r:id="rId30"/>
    <p:sldId id="31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March 2020 – Return of ballots by day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voters</c:v>
                </c:pt>
              </c:strCache>
            </c:strRef>
          </c:tx>
          <c:spPr>
            <a:ln w="28575" cap="rnd">
              <a:solidFill>
                <a:schemeClr val="accent1"/>
              </a:solidFill>
              <a:round/>
            </a:ln>
            <a:effectLst/>
          </c:spPr>
          <c:marker>
            <c:symbol val="none"/>
          </c:marker>
          <c:cat>
            <c:numRef>
              <c:f>Sheet1!$A$2:$A$32</c:f>
              <c:numCache>
                <c:formatCode>d\-mmm</c:formatCode>
                <c:ptCount val="31"/>
                <c:pt idx="0">
                  <c:v>43864</c:v>
                </c:pt>
                <c:pt idx="1">
                  <c:v>43865</c:v>
                </c:pt>
                <c:pt idx="2">
                  <c:v>43866</c:v>
                </c:pt>
                <c:pt idx="3">
                  <c:v>43867</c:v>
                </c:pt>
                <c:pt idx="4">
                  <c:v>43868</c:v>
                </c:pt>
                <c:pt idx="5">
                  <c:v>43869</c:v>
                </c:pt>
                <c:pt idx="6">
                  <c:v>43871</c:v>
                </c:pt>
                <c:pt idx="7">
                  <c:v>43872</c:v>
                </c:pt>
                <c:pt idx="8">
                  <c:v>43873</c:v>
                </c:pt>
                <c:pt idx="9">
                  <c:v>43874</c:v>
                </c:pt>
                <c:pt idx="10">
                  <c:v>43875</c:v>
                </c:pt>
                <c:pt idx="11">
                  <c:v>43876</c:v>
                </c:pt>
                <c:pt idx="12">
                  <c:v>43877</c:v>
                </c:pt>
                <c:pt idx="13">
                  <c:v>43878</c:v>
                </c:pt>
                <c:pt idx="14">
                  <c:v>43879</c:v>
                </c:pt>
                <c:pt idx="15">
                  <c:v>43880</c:v>
                </c:pt>
                <c:pt idx="16">
                  <c:v>43881</c:v>
                </c:pt>
                <c:pt idx="17">
                  <c:v>43882</c:v>
                </c:pt>
                <c:pt idx="18">
                  <c:v>43884</c:v>
                </c:pt>
                <c:pt idx="19">
                  <c:v>43885</c:v>
                </c:pt>
                <c:pt idx="20">
                  <c:v>43886</c:v>
                </c:pt>
                <c:pt idx="21">
                  <c:v>43887</c:v>
                </c:pt>
                <c:pt idx="22">
                  <c:v>43888</c:v>
                </c:pt>
                <c:pt idx="23">
                  <c:v>43889</c:v>
                </c:pt>
                <c:pt idx="24">
                  <c:v>43890</c:v>
                </c:pt>
                <c:pt idx="25">
                  <c:v>43891</c:v>
                </c:pt>
                <c:pt idx="26">
                  <c:v>43892</c:v>
                </c:pt>
                <c:pt idx="27">
                  <c:v>43893</c:v>
                </c:pt>
                <c:pt idx="28">
                  <c:v>43894</c:v>
                </c:pt>
                <c:pt idx="29">
                  <c:v>43895</c:v>
                </c:pt>
                <c:pt idx="30">
                  <c:v>43896</c:v>
                </c:pt>
              </c:numCache>
            </c:numRef>
          </c:cat>
          <c:val>
            <c:numRef>
              <c:f>Sheet1!$B$2:$B$32</c:f>
              <c:numCache>
                <c:formatCode>General</c:formatCode>
                <c:ptCount val="31"/>
                <c:pt idx="0">
                  <c:v>16</c:v>
                </c:pt>
                <c:pt idx="1">
                  <c:v>17</c:v>
                </c:pt>
                <c:pt idx="2">
                  <c:v>16</c:v>
                </c:pt>
                <c:pt idx="3">
                  <c:v>72</c:v>
                </c:pt>
                <c:pt idx="4">
                  <c:v>60</c:v>
                </c:pt>
                <c:pt idx="5">
                  <c:v>1</c:v>
                </c:pt>
                <c:pt idx="6">
                  <c:v>2984</c:v>
                </c:pt>
                <c:pt idx="7">
                  <c:v>1787</c:v>
                </c:pt>
                <c:pt idx="8">
                  <c:v>1329</c:v>
                </c:pt>
                <c:pt idx="9">
                  <c:v>1401</c:v>
                </c:pt>
                <c:pt idx="10">
                  <c:v>1093</c:v>
                </c:pt>
                <c:pt idx="11">
                  <c:v>5</c:v>
                </c:pt>
                <c:pt idx="12">
                  <c:v>12</c:v>
                </c:pt>
                <c:pt idx="13">
                  <c:v>31</c:v>
                </c:pt>
                <c:pt idx="14">
                  <c:v>1460</c:v>
                </c:pt>
                <c:pt idx="15">
                  <c:v>2930</c:v>
                </c:pt>
                <c:pt idx="16">
                  <c:v>2476</c:v>
                </c:pt>
                <c:pt idx="17">
                  <c:v>210</c:v>
                </c:pt>
                <c:pt idx="18">
                  <c:v>91</c:v>
                </c:pt>
                <c:pt idx="19">
                  <c:v>3464</c:v>
                </c:pt>
                <c:pt idx="20">
                  <c:v>3585</c:v>
                </c:pt>
                <c:pt idx="21">
                  <c:v>3060</c:v>
                </c:pt>
                <c:pt idx="22">
                  <c:v>2300</c:v>
                </c:pt>
                <c:pt idx="23">
                  <c:v>854</c:v>
                </c:pt>
                <c:pt idx="24">
                  <c:v>3000</c:v>
                </c:pt>
                <c:pt idx="25">
                  <c:v>1197</c:v>
                </c:pt>
                <c:pt idx="26">
                  <c:v>5161</c:v>
                </c:pt>
                <c:pt idx="27">
                  <c:v>29250</c:v>
                </c:pt>
                <c:pt idx="28">
                  <c:v>2692</c:v>
                </c:pt>
                <c:pt idx="29">
                  <c:v>686</c:v>
                </c:pt>
                <c:pt idx="30">
                  <c:v>438</c:v>
                </c:pt>
              </c:numCache>
            </c:numRef>
          </c:val>
          <c:smooth val="0"/>
          <c:extLst>
            <c:ext xmlns:c16="http://schemas.microsoft.com/office/drawing/2014/chart" uri="{C3380CC4-5D6E-409C-BE32-E72D297353CC}">
              <c16:uniqueId val="{00000000-E3DB-4E7C-B1BA-9FC644745237}"/>
            </c:ext>
          </c:extLst>
        </c:ser>
        <c:dLbls>
          <c:showLegendKey val="0"/>
          <c:showVal val="0"/>
          <c:showCatName val="0"/>
          <c:showSerName val="0"/>
          <c:showPercent val="0"/>
          <c:showBubbleSize val="0"/>
        </c:dLbls>
        <c:smooth val="0"/>
        <c:axId val="1906996080"/>
        <c:axId val="1823591104"/>
      </c:lineChart>
      <c:dateAx>
        <c:axId val="1906996080"/>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591104"/>
        <c:crosses val="autoZero"/>
        <c:auto val="1"/>
        <c:lblOffset val="100"/>
        <c:baseTimeUnit val="days"/>
      </c:dateAx>
      <c:valAx>
        <c:axId val="182359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699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png"/><Relationship Id="rId7" Type="http://schemas.openxmlformats.org/officeDocument/2006/relationships/image" Target="../media/image55.jpg"/><Relationship Id="rId12" Type="http://schemas.openxmlformats.org/officeDocument/2006/relationships/image" Target="../media/image60.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svg"/><Relationship Id="rId5" Type="http://schemas.openxmlformats.org/officeDocument/2006/relationships/image" Target="../media/image53.pn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svg"/><Relationship Id="rId14" Type="http://schemas.openxmlformats.org/officeDocument/2006/relationships/image" Target="../media/image62.png"/></Relationships>
</file>

<file path=ppt/diagrams/_rels/drawing2.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png"/><Relationship Id="rId7" Type="http://schemas.openxmlformats.org/officeDocument/2006/relationships/image" Target="../media/image55.jpg"/><Relationship Id="rId12" Type="http://schemas.openxmlformats.org/officeDocument/2006/relationships/image" Target="../media/image60.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svg"/><Relationship Id="rId5" Type="http://schemas.openxmlformats.org/officeDocument/2006/relationships/image" Target="../media/image53.pn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svg"/><Relationship Id="rId14"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24587-7F17-426B-9D1F-8C982EE748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974929-E375-494F-9800-0999E1878934}">
      <dgm:prSet/>
      <dgm:spPr/>
      <dgm:t>
        <a:bodyPr/>
        <a:lstStyle/>
        <a:p>
          <a:r>
            <a:rPr lang="en-US"/>
            <a:t>It is hard to get COVID-19 from inanimate objects. </a:t>
          </a:r>
        </a:p>
      </dgm:t>
    </dgm:pt>
    <dgm:pt modelId="{67F1528C-F3FC-4EBF-9689-8442F56BF5F4}" type="parTrans" cxnId="{A7E9AFB2-7AD6-416E-AFCD-97112F9494CC}">
      <dgm:prSet/>
      <dgm:spPr/>
      <dgm:t>
        <a:bodyPr/>
        <a:lstStyle/>
        <a:p>
          <a:endParaRPr lang="en-US"/>
        </a:p>
      </dgm:t>
    </dgm:pt>
    <dgm:pt modelId="{5B77523C-105D-4069-8547-1779A00B1ADB}" type="sibTrans" cxnId="{A7E9AFB2-7AD6-416E-AFCD-97112F9494CC}">
      <dgm:prSet/>
      <dgm:spPr/>
      <dgm:t>
        <a:bodyPr/>
        <a:lstStyle/>
        <a:p>
          <a:endParaRPr lang="en-US"/>
        </a:p>
      </dgm:t>
    </dgm:pt>
    <dgm:pt modelId="{3756F01B-DDBF-4B6D-988C-F7D36ACB8EC7}">
      <dgm:prSet/>
      <dgm:spPr/>
      <dgm:t>
        <a:bodyPr/>
        <a:lstStyle/>
        <a:p>
          <a:r>
            <a:rPr lang="en-US" dirty="0"/>
            <a:t>The biggest  risk lies with close contact with other people. Close contact is defined as within six feet for more than 10 minutes, regardless of face coverings.</a:t>
          </a:r>
        </a:p>
      </dgm:t>
    </dgm:pt>
    <dgm:pt modelId="{D17C6975-8A96-4AE5-9E39-17D0365665A8}" type="parTrans" cxnId="{97D7ECFF-F99A-4A14-B38D-F09E3F8838C5}">
      <dgm:prSet/>
      <dgm:spPr/>
      <dgm:t>
        <a:bodyPr/>
        <a:lstStyle/>
        <a:p>
          <a:endParaRPr lang="en-US"/>
        </a:p>
      </dgm:t>
    </dgm:pt>
    <dgm:pt modelId="{980FD954-F199-4188-9776-80410A9C0A77}" type="sibTrans" cxnId="{97D7ECFF-F99A-4A14-B38D-F09E3F8838C5}">
      <dgm:prSet/>
      <dgm:spPr/>
      <dgm:t>
        <a:bodyPr/>
        <a:lstStyle/>
        <a:p>
          <a:endParaRPr lang="en-US"/>
        </a:p>
      </dgm:t>
    </dgm:pt>
    <dgm:pt modelId="{95A93DD4-4374-4221-89EB-FC9948B9DA7C}">
      <dgm:prSet/>
      <dgm:spPr/>
      <dgm:t>
        <a:bodyPr/>
        <a:lstStyle/>
        <a:p>
          <a:r>
            <a:rPr lang="en-US"/>
            <a:t>As case rates continue to increase, it is more important than ever to follow the social distancing requirements, which include:</a:t>
          </a:r>
        </a:p>
      </dgm:t>
    </dgm:pt>
    <dgm:pt modelId="{64F6B11F-5261-47EB-87DF-01C0CA40C04B}" type="parTrans" cxnId="{7B01E8BF-FD86-472A-AA14-449B682112AD}">
      <dgm:prSet/>
      <dgm:spPr/>
      <dgm:t>
        <a:bodyPr/>
        <a:lstStyle/>
        <a:p>
          <a:endParaRPr lang="en-US"/>
        </a:p>
      </dgm:t>
    </dgm:pt>
    <dgm:pt modelId="{52828AB9-020A-4697-8433-A2A9900DADD1}" type="sibTrans" cxnId="{7B01E8BF-FD86-472A-AA14-449B682112AD}">
      <dgm:prSet/>
      <dgm:spPr/>
      <dgm:t>
        <a:bodyPr/>
        <a:lstStyle/>
        <a:p>
          <a:endParaRPr lang="en-US"/>
        </a:p>
      </dgm:t>
    </dgm:pt>
    <dgm:pt modelId="{312E96C4-63CE-4FA2-A9A1-0139F57553DA}">
      <dgm:prSet/>
      <dgm:spPr/>
      <dgm:t>
        <a:bodyPr/>
        <a:lstStyle/>
        <a:p>
          <a:r>
            <a:rPr lang="en-US"/>
            <a:t>Wearing a face covering while engaging with others at work or in public;</a:t>
          </a:r>
        </a:p>
      </dgm:t>
    </dgm:pt>
    <dgm:pt modelId="{FE41A5C5-5D6D-4669-80AC-98F0186F17CB}" type="parTrans" cxnId="{CB80A886-42B9-41A1-9BA4-E7CEAB3CFF56}">
      <dgm:prSet/>
      <dgm:spPr/>
      <dgm:t>
        <a:bodyPr/>
        <a:lstStyle/>
        <a:p>
          <a:endParaRPr lang="en-US"/>
        </a:p>
      </dgm:t>
    </dgm:pt>
    <dgm:pt modelId="{614635CA-F3F3-4D08-99D3-FEFED77107E7}" type="sibTrans" cxnId="{CB80A886-42B9-41A1-9BA4-E7CEAB3CFF56}">
      <dgm:prSet/>
      <dgm:spPr/>
      <dgm:t>
        <a:bodyPr/>
        <a:lstStyle/>
        <a:p>
          <a:endParaRPr lang="en-US"/>
        </a:p>
      </dgm:t>
    </dgm:pt>
    <dgm:pt modelId="{F22C8A33-6514-462F-A5A6-E7483915633D}">
      <dgm:prSet/>
      <dgm:spPr/>
      <dgm:t>
        <a:bodyPr/>
        <a:lstStyle/>
        <a:p>
          <a:r>
            <a:rPr lang="en-US" dirty="0"/>
            <a:t>Keeping a six-foot distance from persons who are not members of your household;</a:t>
          </a:r>
        </a:p>
      </dgm:t>
    </dgm:pt>
    <dgm:pt modelId="{F9FCED5E-A75F-4B56-90A6-051212AD70DC}" type="parTrans" cxnId="{B61F9194-4202-4FD3-8826-4EDC0FD3AFBE}">
      <dgm:prSet/>
      <dgm:spPr/>
      <dgm:t>
        <a:bodyPr/>
        <a:lstStyle/>
        <a:p>
          <a:endParaRPr lang="en-US"/>
        </a:p>
      </dgm:t>
    </dgm:pt>
    <dgm:pt modelId="{0DA66B44-2DA5-41FE-9550-EB5731424B83}" type="sibTrans" cxnId="{B61F9194-4202-4FD3-8826-4EDC0FD3AFBE}">
      <dgm:prSet/>
      <dgm:spPr/>
      <dgm:t>
        <a:bodyPr/>
        <a:lstStyle/>
        <a:p>
          <a:endParaRPr lang="en-US"/>
        </a:p>
      </dgm:t>
    </dgm:pt>
    <dgm:pt modelId="{DE3974BF-D087-4A47-81A6-3D21C8032C28}">
      <dgm:prSet/>
      <dgm:spPr/>
      <dgm:t>
        <a:bodyPr/>
        <a:lstStyle/>
        <a:p>
          <a:r>
            <a:rPr lang="en-US"/>
            <a:t>Frequently washing hands with soap and water for at least 20 seconds;</a:t>
          </a:r>
        </a:p>
      </dgm:t>
    </dgm:pt>
    <dgm:pt modelId="{358BD145-6ABC-4712-9A77-CADCC4C945E8}" type="parTrans" cxnId="{EA308B07-A99C-43E2-9EFF-8ABABE6DD8AA}">
      <dgm:prSet/>
      <dgm:spPr/>
      <dgm:t>
        <a:bodyPr/>
        <a:lstStyle/>
        <a:p>
          <a:endParaRPr lang="en-US"/>
        </a:p>
      </dgm:t>
    </dgm:pt>
    <dgm:pt modelId="{6C9CC457-A120-4B31-95CD-38A8465E475A}" type="sibTrans" cxnId="{EA308B07-A99C-43E2-9EFF-8ABABE6DD8AA}">
      <dgm:prSet/>
      <dgm:spPr/>
      <dgm:t>
        <a:bodyPr/>
        <a:lstStyle/>
        <a:p>
          <a:endParaRPr lang="en-US"/>
        </a:p>
      </dgm:t>
    </dgm:pt>
    <dgm:pt modelId="{28F8A82B-DB0D-4CF8-9722-2AC60230F201}">
      <dgm:prSet/>
      <dgm:spPr/>
      <dgm:t>
        <a:bodyPr/>
        <a:lstStyle/>
        <a:p>
          <a:r>
            <a:rPr lang="en-US"/>
            <a:t>Covering coughs or sneezes with tissue or fabric, or using your elbow; and</a:t>
          </a:r>
        </a:p>
      </dgm:t>
    </dgm:pt>
    <dgm:pt modelId="{FF0F4AD2-B2CA-4D0A-BC47-D0E2662D4C18}" type="parTrans" cxnId="{9D5CE8DB-B574-47BD-8721-6E6D67BDC622}">
      <dgm:prSet/>
      <dgm:spPr/>
      <dgm:t>
        <a:bodyPr/>
        <a:lstStyle/>
        <a:p>
          <a:endParaRPr lang="en-US"/>
        </a:p>
      </dgm:t>
    </dgm:pt>
    <dgm:pt modelId="{2FDBA36E-1114-495D-A574-887239F9A171}" type="sibTrans" cxnId="{9D5CE8DB-B574-47BD-8721-6E6D67BDC622}">
      <dgm:prSet/>
      <dgm:spPr/>
      <dgm:t>
        <a:bodyPr/>
        <a:lstStyle/>
        <a:p>
          <a:endParaRPr lang="en-US"/>
        </a:p>
      </dgm:t>
    </dgm:pt>
    <dgm:pt modelId="{E2FD7E27-D4EE-4955-B7D9-ECBA63955311}">
      <dgm:prSet/>
      <dgm:spPr/>
      <dgm:t>
        <a:bodyPr/>
        <a:lstStyle/>
        <a:p>
          <a:r>
            <a:rPr lang="en-US"/>
            <a:t>Staying home if you are sick with a fever or cough.</a:t>
          </a:r>
        </a:p>
      </dgm:t>
    </dgm:pt>
    <dgm:pt modelId="{B6E36567-9780-4E43-A240-1DE73866A4A8}" type="parTrans" cxnId="{0358710B-151F-4888-9411-A180E969342E}">
      <dgm:prSet/>
      <dgm:spPr/>
      <dgm:t>
        <a:bodyPr/>
        <a:lstStyle/>
        <a:p>
          <a:endParaRPr lang="en-US"/>
        </a:p>
      </dgm:t>
    </dgm:pt>
    <dgm:pt modelId="{658945DE-932B-42AB-939E-578261E25637}" type="sibTrans" cxnId="{0358710B-151F-4888-9411-A180E969342E}">
      <dgm:prSet/>
      <dgm:spPr/>
      <dgm:t>
        <a:bodyPr/>
        <a:lstStyle/>
        <a:p>
          <a:endParaRPr lang="en-US"/>
        </a:p>
      </dgm:t>
    </dgm:pt>
    <dgm:pt modelId="{ADD08890-18BE-43BA-9B81-FC658F4A416B}">
      <dgm:prSet/>
      <dgm:spPr/>
      <dgm:t>
        <a:bodyPr/>
        <a:lstStyle/>
        <a:p>
          <a:r>
            <a:rPr lang="en-US" dirty="0"/>
            <a:t>Campaigns are encouraged to do voter outreach in an outdoor public setting where they can stand more than six feet away from voters.</a:t>
          </a:r>
        </a:p>
      </dgm:t>
    </dgm:pt>
    <dgm:pt modelId="{662038B2-C644-429F-BD34-7D1C72CF466F}" type="parTrans" cxnId="{2050DC4F-4CEE-46BC-920D-1BC5675A2DC1}">
      <dgm:prSet/>
      <dgm:spPr/>
      <dgm:t>
        <a:bodyPr/>
        <a:lstStyle/>
        <a:p>
          <a:endParaRPr lang="en-US"/>
        </a:p>
      </dgm:t>
    </dgm:pt>
    <dgm:pt modelId="{EEFC3E12-892A-4D1A-AED6-0764AA60C236}" type="sibTrans" cxnId="{2050DC4F-4CEE-46BC-920D-1BC5675A2DC1}">
      <dgm:prSet/>
      <dgm:spPr/>
      <dgm:t>
        <a:bodyPr/>
        <a:lstStyle/>
        <a:p>
          <a:endParaRPr lang="en-US"/>
        </a:p>
      </dgm:t>
    </dgm:pt>
    <dgm:pt modelId="{DE47CC46-19AF-475D-B259-84264F6820CC}" type="pres">
      <dgm:prSet presAssocID="{53224587-7F17-426B-9D1F-8C982EE74808}" presName="linear" presStyleCnt="0">
        <dgm:presLayoutVars>
          <dgm:animLvl val="lvl"/>
          <dgm:resizeHandles val="exact"/>
        </dgm:presLayoutVars>
      </dgm:prSet>
      <dgm:spPr/>
    </dgm:pt>
    <dgm:pt modelId="{703063E8-09D0-4AD3-801E-F823EF061919}" type="pres">
      <dgm:prSet presAssocID="{E0974929-E375-494F-9800-0999E1878934}" presName="parentText" presStyleLbl="node1" presStyleIdx="0" presStyleCnt="4">
        <dgm:presLayoutVars>
          <dgm:chMax val="0"/>
          <dgm:bulletEnabled val="1"/>
        </dgm:presLayoutVars>
      </dgm:prSet>
      <dgm:spPr/>
    </dgm:pt>
    <dgm:pt modelId="{6B57479F-F7A9-42CC-819E-668316B7E5DC}" type="pres">
      <dgm:prSet presAssocID="{5B77523C-105D-4069-8547-1779A00B1ADB}" presName="spacer" presStyleCnt="0"/>
      <dgm:spPr/>
    </dgm:pt>
    <dgm:pt modelId="{0B3A300A-9F00-43A9-AF40-FAF2EE580014}" type="pres">
      <dgm:prSet presAssocID="{3756F01B-DDBF-4B6D-988C-F7D36ACB8EC7}" presName="parentText" presStyleLbl="node1" presStyleIdx="1" presStyleCnt="4">
        <dgm:presLayoutVars>
          <dgm:chMax val="0"/>
          <dgm:bulletEnabled val="1"/>
        </dgm:presLayoutVars>
      </dgm:prSet>
      <dgm:spPr/>
    </dgm:pt>
    <dgm:pt modelId="{BED46434-EEB9-4945-B0E3-D33E22CE41F0}" type="pres">
      <dgm:prSet presAssocID="{980FD954-F199-4188-9776-80410A9C0A77}" presName="spacer" presStyleCnt="0"/>
      <dgm:spPr/>
    </dgm:pt>
    <dgm:pt modelId="{33653D28-CFA4-4012-A1EE-7F05E896E91A}" type="pres">
      <dgm:prSet presAssocID="{95A93DD4-4374-4221-89EB-FC9948B9DA7C}" presName="parentText" presStyleLbl="node1" presStyleIdx="2" presStyleCnt="4">
        <dgm:presLayoutVars>
          <dgm:chMax val="0"/>
          <dgm:bulletEnabled val="1"/>
        </dgm:presLayoutVars>
      </dgm:prSet>
      <dgm:spPr/>
    </dgm:pt>
    <dgm:pt modelId="{9902A43E-3F53-4348-9AC4-7D04C0F58F99}" type="pres">
      <dgm:prSet presAssocID="{95A93DD4-4374-4221-89EB-FC9948B9DA7C}" presName="childText" presStyleLbl="revTx" presStyleIdx="0" presStyleCnt="1">
        <dgm:presLayoutVars>
          <dgm:bulletEnabled val="1"/>
        </dgm:presLayoutVars>
      </dgm:prSet>
      <dgm:spPr/>
    </dgm:pt>
    <dgm:pt modelId="{3FD2B464-03AF-4E4E-A521-3C30BC139404}" type="pres">
      <dgm:prSet presAssocID="{ADD08890-18BE-43BA-9B81-FC658F4A416B}" presName="parentText" presStyleLbl="node1" presStyleIdx="3" presStyleCnt="4" custLinFactNeighborX="-863" custLinFactNeighborY="-846">
        <dgm:presLayoutVars>
          <dgm:chMax val="0"/>
          <dgm:bulletEnabled val="1"/>
        </dgm:presLayoutVars>
      </dgm:prSet>
      <dgm:spPr/>
    </dgm:pt>
  </dgm:ptLst>
  <dgm:cxnLst>
    <dgm:cxn modelId="{EA308B07-A99C-43E2-9EFF-8ABABE6DD8AA}" srcId="{95A93DD4-4374-4221-89EB-FC9948B9DA7C}" destId="{DE3974BF-D087-4A47-81A6-3D21C8032C28}" srcOrd="2" destOrd="0" parTransId="{358BD145-6ABC-4712-9A77-CADCC4C945E8}" sibTransId="{6C9CC457-A120-4B31-95CD-38A8465E475A}"/>
    <dgm:cxn modelId="{0358710B-151F-4888-9411-A180E969342E}" srcId="{95A93DD4-4374-4221-89EB-FC9948B9DA7C}" destId="{E2FD7E27-D4EE-4955-B7D9-ECBA63955311}" srcOrd="4" destOrd="0" parTransId="{B6E36567-9780-4E43-A240-1DE73866A4A8}" sibTransId="{658945DE-932B-42AB-939E-578261E25637}"/>
    <dgm:cxn modelId="{5B718D60-8F79-469D-AD36-9656DFD8095B}" type="presOf" srcId="{312E96C4-63CE-4FA2-A9A1-0139F57553DA}" destId="{9902A43E-3F53-4348-9AC4-7D04C0F58F99}" srcOrd="0" destOrd="0" presId="urn:microsoft.com/office/officeart/2005/8/layout/vList2"/>
    <dgm:cxn modelId="{2050DC4F-4CEE-46BC-920D-1BC5675A2DC1}" srcId="{53224587-7F17-426B-9D1F-8C982EE74808}" destId="{ADD08890-18BE-43BA-9B81-FC658F4A416B}" srcOrd="3" destOrd="0" parTransId="{662038B2-C644-429F-BD34-7D1C72CF466F}" sibTransId="{EEFC3E12-892A-4D1A-AED6-0764AA60C236}"/>
    <dgm:cxn modelId="{DE92817B-B82C-4756-B59E-93DADAADF2DE}" type="presOf" srcId="{DE3974BF-D087-4A47-81A6-3D21C8032C28}" destId="{9902A43E-3F53-4348-9AC4-7D04C0F58F99}" srcOrd="0" destOrd="2" presId="urn:microsoft.com/office/officeart/2005/8/layout/vList2"/>
    <dgm:cxn modelId="{486BAE7C-409F-482C-98A5-1B4085A428DA}" type="presOf" srcId="{ADD08890-18BE-43BA-9B81-FC658F4A416B}" destId="{3FD2B464-03AF-4E4E-A521-3C30BC139404}" srcOrd="0" destOrd="0" presId="urn:microsoft.com/office/officeart/2005/8/layout/vList2"/>
    <dgm:cxn modelId="{B702B37F-B587-4460-A90A-1CCA9F05C318}" type="presOf" srcId="{E2FD7E27-D4EE-4955-B7D9-ECBA63955311}" destId="{9902A43E-3F53-4348-9AC4-7D04C0F58F99}" srcOrd="0" destOrd="4" presId="urn:microsoft.com/office/officeart/2005/8/layout/vList2"/>
    <dgm:cxn modelId="{CB80A886-42B9-41A1-9BA4-E7CEAB3CFF56}" srcId="{95A93DD4-4374-4221-89EB-FC9948B9DA7C}" destId="{312E96C4-63CE-4FA2-A9A1-0139F57553DA}" srcOrd="0" destOrd="0" parTransId="{FE41A5C5-5D6D-4669-80AC-98F0186F17CB}" sibTransId="{614635CA-F3F3-4D08-99D3-FEFED77107E7}"/>
    <dgm:cxn modelId="{1D71F987-A4C8-4567-BF1B-DCE94FD59F75}" type="presOf" srcId="{95A93DD4-4374-4221-89EB-FC9948B9DA7C}" destId="{33653D28-CFA4-4012-A1EE-7F05E896E91A}" srcOrd="0" destOrd="0" presId="urn:microsoft.com/office/officeart/2005/8/layout/vList2"/>
    <dgm:cxn modelId="{191EB891-73A4-4F22-A30B-E22FFB426820}" type="presOf" srcId="{3756F01B-DDBF-4B6D-988C-F7D36ACB8EC7}" destId="{0B3A300A-9F00-43A9-AF40-FAF2EE580014}" srcOrd="0" destOrd="0" presId="urn:microsoft.com/office/officeart/2005/8/layout/vList2"/>
    <dgm:cxn modelId="{B61F9194-4202-4FD3-8826-4EDC0FD3AFBE}" srcId="{95A93DD4-4374-4221-89EB-FC9948B9DA7C}" destId="{F22C8A33-6514-462F-A5A6-E7483915633D}" srcOrd="1" destOrd="0" parTransId="{F9FCED5E-A75F-4B56-90A6-051212AD70DC}" sibTransId="{0DA66B44-2DA5-41FE-9550-EB5731424B83}"/>
    <dgm:cxn modelId="{95D7D0A1-854C-4ACF-B0CA-F56E4310B26F}" type="presOf" srcId="{28F8A82B-DB0D-4CF8-9722-2AC60230F201}" destId="{9902A43E-3F53-4348-9AC4-7D04C0F58F99}" srcOrd="0" destOrd="3" presId="urn:microsoft.com/office/officeart/2005/8/layout/vList2"/>
    <dgm:cxn modelId="{A7E9AFB2-7AD6-416E-AFCD-97112F9494CC}" srcId="{53224587-7F17-426B-9D1F-8C982EE74808}" destId="{E0974929-E375-494F-9800-0999E1878934}" srcOrd="0" destOrd="0" parTransId="{67F1528C-F3FC-4EBF-9689-8442F56BF5F4}" sibTransId="{5B77523C-105D-4069-8547-1779A00B1ADB}"/>
    <dgm:cxn modelId="{36D912B3-D037-437A-ABC2-2B382FEDD939}" type="presOf" srcId="{53224587-7F17-426B-9D1F-8C982EE74808}" destId="{DE47CC46-19AF-475D-B259-84264F6820CC}" srcOrd="0" destOrd="0" presId="urn:microsoft.com/office/officeart/2005/8/layout/vList2"/>
    <dgm:cxn modelId="{120CFDB9-2E5A-4D00-AC15-7E8EE0219BAB}" type="presOf" srcId="{F22C8A33-6514-462F-A5A6-E7483915633D}" destId="{9902A43E-3F53-4348-9AC4-7D04C0F58F99}" srcOrd="0" destOrd="1" presId="urn:microsoft.com/office/officeart/2005/8/layout/vList2"/>
    <dgm:cxn modelId="{7B01E8BF-FD86-472A-AA14-449B682112AD}" srcId="{53224587-7F17-426B-9D1F-8C982EE74808}" destId="{95A93DD4-4374-4221-89EB-FC9948B9DA7C}" srcOrd="2" destOrd="0" parTransId="{64F6B11F-5261-47EB-87DF-01C0CA40C04B}" sibTransId="{52828AB9-020A-4697-8433-A2A9900DADD1}"/>
    <dgm:cxn modelId="{C3EDF6D6-ADC2-4889-82E7-6C76C75A7C25}" type="presOf" srcId="{E0974929-E375-494F-9800-0999E1878934}" destId="{703063E8-09D0-4AD3-801E-F823EF061919}" srcOrd="0" destOrd="0" presId="urn:microsoft.com/office/officeart/2005/8/layout/vList2"/>
    <dgm:cxn modelId="{9D5CE8DB-B574-47BD-8721-6E6D67BDC622}" srcId="{95A93DD4-4374-4221-89EB-FC9948B9DA7C}" destId="{28F8A82B-DB0D-4CF8-9722-2AC60230F201}" srcOrd="3" destOrd="0" parTransId="{FF0F4AD2-B2CA-4D0A-BC47-D0E2662D4C18}" sibTransId="{2FDBA36E-1114-495D-A574-887239F9A171}"/>
    <dgm:cxn modelId="{97D7ECFF-F99A-4A14-B38D-F09E3F8838C5}" srcId="{53224587-7F17-426B-9D1F-8C982EE74808}" destId="{3756F01B-DDBF-4B6D-988C-F7D36ACB8EC7}" srcOrd="1" destOrd="0" parTransId="{D17C6975-8A96-4AE5-9E39-17D0365665A8}" sibTransId="{980FD954-F199-4188-9776-80410A9C0A77}"/>
    <dgm:cxn modelId="{3CF091C2-63A9-4EB1-86D8-F251800F67C2}" type="presParOf" srcId="{DE47CC46-19AF-475D-B259-84264F6820CC}" destId="{703063E8-09D0-4AD3-801E-F823EF061919}" srcOrd="0" destOrd="0" presId="urn:microsoft.com/office/officeart/2005/8/layout/vList2"/>
    <dgm:cxn modelId="{7F1DB992-8DBB-4339-9C64-2F53018F2ED7}" type="presParOf" srcId="{DE47CC46-19AF-475D-B259-84264F6820CC}" destId="{6B57479F-F7A9-42CC-819E-668316B7E5DC}" srcOrd="1" destOrd="0" presId="urn:microsoft.com/office/officeart/2005/8/layout/vList2"/>
    <dgm:cxn modelId="{4EBFC1E4-F702-4744-BF1C-A95E7281F013}" type="presParOf" srcId="{DE47CC46-19AF-475D-B259-84264F6820CC}" destId="{0B3A300A-9F00-43A9-AF40-FAF2EE580014}" srcOrd="2" destOrd="0" presId="urn:microsoft.com/office/officeart/2005/8/layout/vList2"/>
    <dgm:cxn modelId="{E9A75265-5BF4-49B2-8586-001BFA9361FC}" type="presParOf" srcId="{DE47CC46-19AF-475D-B259-84264F6820CC}" destId="{BED46434-EEB9-4945-B0E3-D33E22CE41F0}" srcOrd="3" destOrd="0" presId="urn:microsoft.com/office/officeart/2005/8/layout/vList2"/>
    <dgm:cxn modelId="{3B3BDDA6-FC1F-4325-96D2-438914B260EA}" type="presParOf" srcId="{DE47CC46-19AF-475D-B259-84264F6820CC}" destId="{33653D28-CFA4-4012-A1EE-7F05E896E91A}" srcOrd="4" destOrd="0" presId="urn:microsoft.com/office/officeart/2005/8/layout/vList2"/>
    <dgm:cxn modelId="{46F73686-F953-49D1-B6D0-E9CE5414DC9D}" type="presParOf" srcId="{DE47CC46-19AF-475D-B259-84264F6820CC}" destId="{9902A43E-3F53-4348-9AC4-7D04C0F58F99}" srcOrd="5" destOrd="0" presId="urn:microsoft.com/office/officeart/2005/8/layout/vList2"/>
    <dgm:cxn modelId="{2E694E9E-F8D4-4296-A3E1-D2F45121C138}" type="presParOf" srcId="{DE47CC46-19AF-475D-B259-84264F6820CC}" destId="{3FD2B464-03AF-4E4E-A521-3C30BC1394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01D9A-71A7-44C0-B56A-2185EA5523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FBA3B8-D9EA-442D-8489-8633E0D23088}">
      <dgm:prSet/>
      <dgm:spPr/>
      <dgm:t>
        <a:bodyPr/>
        <a:lstStyle/>
        <a:p>
          <a:r>
            <a:rPr lang="en-US" dirty="0"/>
            <a:t>Deadline is October 19 – may be changed due to COVID.</a:t>
          </a:r>
        </a:p>
      </dgm:t>
    </dgm:pt>
    <dgm:pt modelId="{50B86A97-0062-400D-A760-8ED6950BC34B}" type="parTrans" cxnId="{DA8FD587-C958-40FE-A60B-F5FCA36E1CAE}">
      <dgm:prSet/>
      <dgm:spPr/>
      <dgm:t>
        <a:bodyPr/>
        <a:lstStyle/>
        <a:p>
          <a:endParaRPr lang="en-US"/>
        </a:p>
      </dgm:t>
    </dgm:pt>
    <dgm:pt modelId="{29791FEC-2B17-4801-B40E-FD9C8E33ED26}" type="sibTrans" cxnId="{DA8FD587-C958-40FE-A60B-F5FCA36E1CAE}">
      <dgm:prSet/>
      <dgm:spPr/>
      <dgm:t>
        <a:bodyPr/>
        <a:lstStyle/>
        <a:p>
          <a:endParaRPr lang="en-US"/>
        </a:p>
      </dgm:t>
    </dgm:pt>
    <dgm:pt modelId="{A44FE52F-0D65-48B1-A733-BBDDC9690A05}">
      <dgm:prSet/>
      <dgm:spPr/>
      <dgm:t>
        <a:bodyPr/>
        <a:lstStyle/>
        <a:p>
          <a:r>
            <a:rPr lang="en-US" dirty="0"/>
            <a:t>Voters can register to vote online at </a:t>
          </a:r>
          <a:r>
            <a:rPr lang="en-US" dirty="0">
              <a:hlinkClick xmlns:r="http://schemas.openxmlformats.org/officeDocument/2006/relationships" r:id="rId1"/>
            </a:rPr>
            <a:t>www.registertovote.ca.gov</a:t>
          </a:r>
          <a:r>
            <a:rPr lang="en-US" dirty="0"/>
            <a:t>.</a:t>
          </a:r>
        </a:p>
      </dgm:t>
    </dgm:pt>
    <dgm:pt modelId="{1C014436-7253-4432-ADD5-FFB14B5E2361}" type="parTrans" cxnId="{B63FA312-7218-473A-94C8-CD633979342B}">
      <dgm:prSet/>
      <dgm:spPr/>
      <dgm:t>
        <a:bodyPr/>
        <a:lstStyle/>
        <a:p>
          <a:endParaRPr lang="en-US"/>
        </a:p>
      </dgm:t>
    </dgm:pt>
    <dgm:pt modelId="{F6EFE2C4-2BB8-4C82-98F2-82F853202FA0}" type="sibTrans" cxnId="{B63FA312-7218-473A-94C8-CD633979342B}">
      <dgm:prSet/>
      <dgm:spPr/>
      <dgm:t>
        <a:bodyPr/>
        <a:lstStyle/>
        <a:p>
          <a:endParaRPr lang="en-US"/>
        </a:p>
      </dgm:t>
    </dgm:pt>
    <dgm:pt modelId="{C6789755-2955-451D-801C-988629592CDC}">
      <dgm:prSet/>
      <dgm:spPr/>
      <dgm:t>
        <a:bodyPr/>
        <a:lstStyle/>
        <a:p>
          <a:r>
            <a:rPr lang="en-US"/>
            <a:t>Cards are available at post offices, city halls, DMV, or we can mail them to a voter. </a:t>
          </a:r>
        </a:p>
      </dgm:t>
    </dgm:pt>
    <dgm:pt modelId="{E1CD72FD-9C55-4766-B38A-806872F535E2}" type="parTrans" cxnId="{2F4DEB22-1028-46F8-B102-E3EDF6794649}">
      <dgm:prSet/>
      <dgm:spPr/>
      <dgm:t>
        <a:bodyPr/>
        <a:lstStyle/>
        <a:p>
          <a:endParaRPr lang="en-US"/>
        </a:p>
      </dgm:t>
    </dgm:pt>
    <dgm:pt modelId="{B3FD202D-9F85-4D88-98AA-81A69928462E}" type="sibTrans" cxnId="{2F4DEB22-1028-46F8-B102-E3EDF6794649}">
      <dgm:prSet/>
      <dgm:spPr/>
      <dgm:t>
        <a:bodyPr/>
        <a:lstStyle/>
        <a:p>
          <a:endParaRPr lang="en-US"/>
        </a:p>
      </dgm:t>
    </dgm:pt>
    <dgm:pt modelId="{7E40E585-9645-463D-BF93-689784E358C7}">
      <dgm:prSet/>
      <dgm:spPr/>
      <dgm:t>
        <a:bodyPr/>
        <a:lstStyle/>
        <a:p>
          <a:r>
            <a:rPr lang="en-US"/>
            <a:t>Voter outreach limited due to COVID.</a:t>
          </a:r>
        </a:p>
      </dgm:t>
    </dgm:pt>
    <dgm:pt modelId="{ECD6B911-5337-4C80-94AF-26F88EEA33C7}" type="parTrans" cxnId="{57D2977B-1340-44F6-A4D8-EBA093AB2AB3}">
      <dgm:prSet/>
      <dgm:spPr/>
      <dgm:t>
        <a:bodyPr/>
        <a:lstStyle/>
        <a:p>
          <a:endParaRPr lang="en-US"/>
        </a:p>
      </dgm:t>
    </dgm:pt>
    <dgm:pt modelId="{437D763D-0404-473B-AE4F-6A71E470A8E4}" type="sibTrans" cxnId="{57D2977B-1340-44F6-A4D8-EBA093AB2AB3}">
      <dgm:prSet/>
      <dgm:spPr/>
      <dgm:t>
        <a:bodyPr/>
        <a:lstStyle/>
        <a:p>
          <a:endParaRPr lang="en-US"/>
        </a:p>
      </dgm:t>
    </dgm:pt>
    <dgm:pt modelId="{27506251-6F4E-4E8F-A378-918914D23FC7}">
      <dgm:prSet/>
      <dgm:spPr/>
      <dgm:t>
        <a:bodyPr/>
        <a:lstStyle/>
        <a:p>
          <a:r>
            <a:rPr lang="en-US"/>
            <a:t>If a voter does not sign up in time, California now has Same Day Voter Registration where voters can register and vote up to and including Election Day.</a:t>
          </a:r>
        </a:p>
      </dgm:t>
    </dgm:pt>
    <dgm:pt modelId="{4901069E-9D9F-4EDB-91A3-0010E9C0AE06}" type="parTrans" cxnId="{E678974A-970B-4599-B9A5-795A31D00773}">
      <dgm:prSet/>
      <dgm:spPr/>
      <dgm:t>
        <a:bodyPr/>
        <a:lstStyle/>
        <a:p>
          <a:endParaRPr lang="en-US"/>
        </a:p>
      </dgm:t>
    </dgm:pt>
    <dgm:pt modelId="{B4A821E9-630C-4D2B-BBD4-6FD94E04C269}" type="sibTrans" cxnId="{E678974A-970B-4599-B9A5-795A31D00773}">
      <dgm:prSet/>
      <dgm:spPr/>
      <dgm:t>
        <a:bodyPr/>
        <a:lstStyle/>
        <a:p>
          <a:endParaRPr lang="en-US"/>
        </a:p>
      </dgm:t>
    </dgm:pt>
    <dgm:pt modelId="{D573B8DB-0035-4462-8764-7118320A1EEC}">
      <dgm:prSet/>
      <dgm:spPr/>
      <dgm:t>
        <a:bodyPr/>
        <a:lstStyle/>
        <a:p>
          <a:r>
            <a:rPr lang="en-US"/>
            <a:t>Provisional voting will continue to be used in the event a voter’s eligibility cannot be determined at the time they show up to vote. </a:t>
          </a:r>
        </a:p>
      </dgm:t>
    </dgm:pt>
    <dgm:pt modelId="{D31D48AE-F2BB-499C-9E85-5B96C028086A}" type="parTrans" cxnId="{23211197-2B16-4606-BED7-C362A7CD6748}">
      <dgm:prSet/>
      <dgm:spPr/>
      <dgm:t>
        <a:bodyPr/>
        <a:lstStyle/>
        <a:p>
          <a:endParaRPr lang="en-US"/>
        </a:p>
      </dgm:t>
    </dgm:pt>
    <dgm:pt modelId="{B904DCAD-E6A4-4032-B67F-92FE704719C8}" type="sibTrans" cxnId="{23211197-2B16-4606-BED7-C362A7CD6748}">
      <dgm:prSet/>
      <dgm:spPr/>
      <dgm:t>
        <a:bodyPr/>
        <a:lstStyle/>
        <a:p>
          <a:endParaRPr lang="en-US"/>
        </a:p>
      </dgm:t>
    </dgm:pt>
    <dgm:pt modelId="{3FA7A268-C67B-410D-AD6E-4A71D07BE33F}" type="pres">
      <dgm:prSet presAssocID="{E9B01D9A-71A7-44C0-B56A-2185EA5523CE}" presName="linear" presStyleCnt="0">
        <dgm:presLayoutVars>
          <dgm:animLvl val="lvl"/>
          <dgm:resizeHandles val="exact"/>
        </dgm:presLayoutVars>
      </dgm:prSet>
      <dgm:spPr/>
    </dgm:pt>
    <dgm:pt modelId="{9A9F2A90-C5C4-4E85-843A-CC867F5614F4}" type="pres">
      <dgm:prSet presAssocID="{49FBA3B8-D9EA-442D-8489-8633E0D23088}" presName="parentText" presStyleLbl="node1" presStyleIdx="0" presStyleCnt="6">
        <dgm:presLayoutVars>
          <dgm:chMax val="0"/>
          <dgm:bulletEnabled val="1"/>
        </dgm:presLayoutVars>
      </dgm:prSet>
      <dgm:spPr/>
    </dgm:pt>
    <dgm:pt modelId="{17EA0A5A-2F56-4A54-B720-336FA60CCFDF}" type="pres">
      <dgm:prSet presAssocID="{29791FEC-2B17-4801-B40E-FD9C8E33ED26}" presName="spacer" presStyleCnt="0"/>
      <dgm:spPr/>
    </dgm:pt>
    <dgm:pt modelId="{48302F95-273A-4F2D-B803-4621485764BC}" type="pres">
      <dgm:prSet presAssocID="{A44FE52F-0D65-48B1-A733-BBDDC9690A05}" presName="parentText" presStyleLbl="node1" presStyleIdx="1" presStyleCnt="6">
        <dgm:presLayoutVars>
          <dgm:chMax val="0"/>
          <dgm:bulletEnabled val="1"/>
        </dgm:presLayoutVars>
      </dgm:prSet>
      <dgm:spPr/>
    </dgm:pt>
    <dgm:pt modelId="{DC93A57F-0210-4AF8-A11D-FCAAE5A50177}" type="pres">
      <dgm:prSet presAssocID="{F6EFE2C4-2BB8-4C82-98F2-82F853202FA0}" presName="spacer" presStyleCnt="0"/>
      <dgm:spPr/>
    </dgm:pt>
    <dgm:pt modelId="{D298171D-0990-4F1C-9C8C-937782FF85C0}" type="pres">
      <dgm:prSet presAssocID="{C6789755-2955-451D-801C-988629592CDC}" presName="parentText" presStyleLbl="node1" presStyleIdx="2" presStyleCnt="6">
        <dgm:presLayoutVars>
          <dgm:chMax val="0"/>
          <dgm:bulletEnabled val="1"/>
        </dgm:presLayoutVars>
      </dgm:prSet>
      <dgm:spPr/>
    </dgm:pt>
    <dgm:pt modelId="{37D2F42A-8DFA-4BA2-9465-F2BB6BE4ABE0}" type="pres">
      <dgm:prSet presAssocID="{B3FD202D-9F85-4D88-98AA-81A69928462E}" presName="spacer" presStyleCnt="0"/>
      <dgm:spPr/>
    </dgm:pt>
    <dgm:pt modelId="{F1D81451-CCF8-4A9E-8DB9-D759B7F59858}" type="pres">
      <dgm:prSet presAssocID="{7E40E585-9645-463D-BF93-689784E358C7}" presName="parentText" presStyleLbl="node1" presStyleIdx="3" presStyleCnt="6">
        <dgm:presLayoutVars>
          <dgm:chMax val="0"/>
          <dgm:bulletEnabled val="1"/>
        </dgm:presLayoutVars>
      </dgm:prSet>
      <dgm:spPr/>
    </dgm:pt>
    <dgm:pt modelId="{19AEB306-4D97-47C7-A7A1-D347A8DA7FC8}" type="pres">
      <dgm:prSet presAssocID="{437D763D-0404-473B-AE4F-6A71E470A8E4}" presName="spacer" presStyleCnt="0"/>
      <dgm:spPr/>
    </dgm:pt>
    <dgm:pt modelId="{2457EF8E-E80A-4EB4-A76C-66C4C43E0D97}" type="pres">
      <dgm:prSet presAssocID="{27506251-6F4E-4E8F-A378-918914D23FC7}" presName="parentText" presStyleLbl="node1" presStyleIdx="4" presStyleCnt="6">
        <dgm:presLayoutVars>
          <dgm:chMax val="0"/>
          <dgm:bulletEnabled val="1"/>
        </dgm:presLayoutVars>
      </dgm:prSet>
      <dgm:spPr/>
    </dgm:pt>
    <dgm:pt modelId="{F5111282-39BE-4199-AE8C-BBF754001799}" type="pres">
      <dgm:prSet presAssocID="{B4A821E9-630C-4D2B-BBD4-6FD94E04C269}" presName="spacer" presStyleCnt="0"/>
      <dgm:spPr/>
    </dgm:pt>
    <dgm:pt modelId="{F3594A4E-71A0-4682-B527-BAC302DBE1C8}" type="pres">
      <dgm:prSet presAssocID="{D573B8DB-0035-4462-8764-7118320A1EEC}" presName="parentText" presStyleLbl="node1" presStyleIdx="5" presStyleCnt="6">
        <dgm:presLayoutVars>
          <dgm:chMax val="0"/>
          <dgm:bulletEnabled val="1"/>
        </dgm:presLayoutVars>
      </dgm:prSet>
      <dgm:spPr/>
    </dgm:pt>
  </dgm:ptLst>
  <dgm:cxnLst>
    <dgm:cxn modelId="{B63FA312-7218-473A-94C8-CD633979342B}" srcId="{E9B01D9A-71A7-44C0-B56A-2185EA5523CE}" destId="{A44FE52F-0D65-48B1-A733-BBDDC9690A05}" srcOrd="1" destOrd="0" parTransId="{1C014436-7253-4432-ADD5-FFB14B5E2361}" sibTransId="{F6EFE2C4-2BB8-4C82-98F2-82F853202FA0}"/>
    <dgm:cxn modelId="{2F4DEB22-1028-46F8-B102-E3EDF6794649}" srcId="{E9B01D9A-71A7-44C0-B56A-2185EA5523CE}" destId="{C6789755-2955-451D-801C-988629592CDC}" srcOrd="2" destOrd="0" parTransId="{E1CD72FD-9C55-4766-B38A-806872F535E2}" sibTransId="{B3FD202D-9F85-4D88-98AA-81A69928462E}"/>
    <dgm:cxn modelId="{8D2E644A-AA23-45AD-8F32-1A71CB7EE3CA}" type="presOf" srcId="{7E40E585-9645-463D-BF93-689784E358C7}" destId="{F1D81451-CCF8-4A9E-8DB9-D759B7F59858}" srcOrd="0" destOrd="0" presId="urn:microsoft.com/office/officeart/2005/8/layout/vList2"/>
    <dgm:cxn modelId="{E678974A-970B-4599-B9A5-795A31D00773}" srcId="{E9B01D9A-71A7-44C0-B56A-2185EA5523CE}" destId="{27506251-6F4E-4E8F-A378-918914D23FC7}" srcOrd="4" destOrd="0" parTransId="{4901069E-9D9F-4EDB-91A3-0010E9C0AE06}" sibTransId="{B4A821E9-630C-4D2B-BBD4-6FD94E04C269}"/>
    <dgm:cxn modelId="{57D2977B-1340-44F6-A4D8-EBA093AB2AB3}" srcId="{E9B01D9A-71A7-44C0-B56A-2185EA5523CE}" destId="{7E40E585-9645-463D-BF93-689784E358C7}" srcOrd="3" destOrd="0" parTransId="{ECD6B911-5337-4C80-94AF-26F88EEA33C7}" sibTransId="{437D763D-0404-473B-AE4F-6A71E470A8E4}"/>
    <dgm:cxn modelId="{DA8FD587-C958-40FE-A60B-F5FCA36E1CAE}" srcId="{E9B01D9A-71A7-44C0-B56A-2185EA5523CE}" destId="{49FBA3B8-D9EA-442D-8489-8633E0D23088}" srcOrd="0" destOrd="0" parTransId="{50B86A97-0062-400D-A760-8ED6950BC34B}" sibTransId="{29791FEC-2B17-4801-B40E-FD9C8E33ED26}"/>
    <dgm:cxn modelId="{23211197-2B16-4606-BED7-C362A7CD6748}" srcId="{E9B01D9A-71A7-44C0-B56A-2185EA5523CE}" destId="{D573B8DB-0035-4462-8764-7118320A1EEC}" srcOrd="5" destOrd="0" parTransId="{D31D48AE-F2BB-499C-9E85-5B96C028086A}" sibTransId="{B904DCAD-E6A4-4032-B67F-92FE704719C8}"/>
    <dgm:cxn modelId="{8670BCB6-4802-48F1-87DA-7D948CA27531}" type="presOf" srcId="{27506251-6F4E-4E8F-A378-918914D23FC7}" destId="{2457EF8E-E80A-4EB4-A76C-66C4C43E0D97}" srcOrd="0" destOrd="0" presId="urn:microsoft.com/office/officeart/2005/8/layout/vList2"/>
    <dgm:cxn modelId="{3B8751B9-3B9B-438B-BEE2-855C039E08AB}" type="presOf" srcId="{E9B01D9A-71A7-44C0-B56A-2185EA5523CE}" destId="{3FA7A268-C67B-410D-AD6E-4A71D07BE33F}" srcOrd="0" destOrd="0" presId="urn:microsoft.com/office/officeart/2005/8/layout/vList2"/>
    <dgm:cxn modelId="{FFE785C1-0E37-4438-8DC1-2726A74436F1}" type="presOf" srcId="{D573B8DB-0035-4462-8764-7118320A1EEC}" destId="{F3594A4E-71A0-4682-B527-BAC302DBE1C8}" srcOrd="0" destOrd="0" presId="urn:microsoft.com/office/officeart/2005/8/layout/vList2"/>
    <dgm:cxn modelId="{D55D4CC3-7057-4B9B-B528-2BE7F728DE22}" type="presOf" srcId="{A44FE52F-0D65-48B1-A733-BBDDC9690A05}" destId="{48302F95-273A-4F2D-B803-4621485764BC}" srcOrd="0" destOrd="0" presId="urn:microsoft.com/office/officeart/2005/8/layout/vList2"/>
    <dgm:cxn modelId="{66F4D8EC-4103-426F-B412-C86D117CD23E}" type="presOf" srcId="{49FBA3B8-D9EA-442D-8489-8633E0D23088}" destId="{9A9F2A90-C5C4-4E85-843A-CC867F5614F4}" srcOrd="0" destOrd="0" presId="urn:microsoft.com/office/officeart/2005/8/layout/vList2"/>
    <dgm:cxn modelId="{516AEBFF-BE81-46BF-BB08-E3CAF1551382}" type="presOf" srcId="{C6789755-2955-451D-801C-988629592CDC}" destId="{D298171D-0990-4F1C-9C8C-937782FF85C0}" srcOrd="0" destOrd="0" presId="urn:microsoft.com/office/officeart/2005/8/layout/vList2"/>
    <dgm:cxn modelId="{9E921BA0-0ADD-44AE-B78A-65AEDEB10E17}" type="presParOf" srcId="{3FA7A268-C67B-410D-AD6E-4A71D07BE33F}" destId="{9A9F2A90-C5C4-4E85-843A-CC867F5614F4}" srcOrd="0" destOrd="0" presId="urn:microsoft.com/office/officeart/2005/8/layout/vList2"/>
    <dgm:cxn modelId="{FB498B75-56A3-4330-B364-0DC5DAA14C4C}" type="presParOf" srcId="{3FA7A268-C67B-410D-AD6E-4A71D07BE33F}" destId="{17EA0A5A-2F56-4A54-B720-336FA60CCFDF}" srcOrd="1" destOrd="0" presId="urn:microsoft.com/office/officeart/2005/8/layout/vList2"/>
    <dgm:cxn modelId="{FDCC08A2-1344-490D-9BBC-C12B13A09743}" type="presParOf" srcId="{3FA7A268-C67B-410D-AD6E-4A71D07BE33F}" destId="{48302F95-273A-4F2D-B803-4621485764BC}" srcOrd="2" destOrd="0" presId="urn:microsoft.com/office/officeart/2005/8/layout/vList2"/>
    <dgm:cxn modelId="{E99AD2F2-F378-4BAB-AB5B-9941BC196A6B}" type="presParOf" srcId="{3FA7A268-C67B-410D-AD6E-4A71D07BE33F}" destId="{DC93A57F-0210-4AF8-A11D-FCAAE5A50177}" srcOrd="3" destOrd="0" presId="urn:microsoft.com/office/officeart/2005/8/layout/vList2"/>
    <dgm:cxn modelId="{4EDB3E8F-B2FC-4BC4-9302-75BD13CBAD85}" type="presParOf" srcId="{3FA7A268-C67B-410D-AD6E-4A71D07BE33F}" destId="{D298171D-0990-4F1C-9C8C-937782FF85C0}" srcOrd="4" destOrd="0" presId="urn:microsoft.com/office/officeart/2005/8/layout/vList2"/>
    <dgm:cxn modelId="{F76A7E17-F0B4-444E-A052-C8866045FD35}" type="presParOf" srcId="{3FA7A268-C67B-410D-AD6E-4A71D07BE33F}" destId="{37D2F42A-8DFA-4BA2-9465-F2BB6BE4ABE0}" srcOrd="5" destOrd="0" presId="urn:microsoft.com/office/officeart/2005/8/layout/vList2"/>
    <dgm:cxn modelId="{7BFE4439-72EE-4A4C-8103-58CD3459941D}" type="presParOf" srcId="{3FA7A268-C67B-410D-AD6E-4A71D07BE33F}" destId="{F1D81451-CCF8-4A9E-8DB9-D759B7F59858}" srcOrd="6" destOrd="0" presId="urn:microsoft.com/office/officeart/2005/8/layout/vList2"/>
    <dgm:cxn modelId="{7EAE4D89-3F05-40AB-ADB9-35BCB8945BFF}" type="presParOf" srcId="{3FA7A268-C67B-410D-AD6E-4A71D07BE33F}" destId="{19AEB306-4D97-47C7-A7A1-D347A8DA7FC8}" srcOrd="7" destOrd="0" presId="urn:microsoft.com/office/officeart/2005/8/layout/vList2"/>
    <dgm:cxn modelId="{F783AEFE-BBA7-417F-BCE8-7932B26ED2BD}" type="presParOf" srcId="{3FA7A268-C67B-410D-AD6E-4A71D07BE33F}" destId="{2457EF8E-E80A-4EB4-A76C-66C4C43E0D97}" srcOrd="8" destOrd="0" presId="urn:microsoft.com/office/officeart/2005/8/layout/vList2"/>
    <dgm:cxn modelId="{E2C4CFA8-C1CC-409F-80A8-CF7B8430C919}" type="presParOf" srcId="{3FA7A268-C67B-410D-AD6E-4A71D07BE33F}" destId="{F5111282-39BE-4199-AE8C-BBF754001799}" srcOrd="9" destOrd="0" presId="urn:microsoft.com/office/officeart/2005/8/layout/vList2"/>
    <dgm:cxn modelId="{0743B0E0-3493-42A6-8225-6444F673F107}" type="presParOf" srcId="{3FA7A268-C67B-410D-AD6E-4A71D07BE33F}" destId="{F3594A4E-71A0-4682-B527-BAC302DBE1C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A001E7-CFD4-45B2-AB91-5EC548C36E8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A301F2-ADEA-42A9-9B53-B55746C2FE34}">
      <dgm:prSet/>
      <dgm:spPr/>
      <dgm:t>
        <a:bodyPr/>
        <a:lstStyle/>
        <a:p>
          <a:pPr>
            <a:defRPr cap="all"/>
          </a:pPr>
          <a:r>
            <a:rPr lang="en-US"/>
            <a:t>Resurrection Church</a:t>
          </a:r>
        </a:p>
      </dgm:t>
    </dgm:pt>
    <dgm:pt modelId="{19CD2EF8-F68D-4F70-A2CD-993105CA7366}" type="parTrans" cxnId="{FE498646-6540-426D-8449-B1AD9F3AF191}">
      <dgm:prSet/>
      <dgm:spPr/>
      <dgm:t>
        <a:bodyPr/>
        <a:lstStyle/>
        <a:p>
          <a:endParaRPr lang="en-US"/>
        </a:p>
      </dgm:t>
    </dgm:pt>
    <dgm:pt modelId="{88B6C4E1-9693-46BE-8AC9-0BC50E27E098}" type="sibTrans" cxnId="{FE498646-6540-426D-8449-B1AD9F3AF191}">
      <dgm:prSet/>
      <dgm:spPr/>
      <dgm:t>
        <a:bodyPr/>
        <a:lstStyle/>
        <a:p>
          <a:endParaRPr lang="en-US"/>
        </a:p>
      </dgm:t>
    </dgm:pt>
    <dgm:pt modelId="{E9EE8D2F-721F-4CE3-883D-0DE76EC3EDDA}">
      <dgm:prSet/>
      <dgm:spPr/>
      <dgm:t>
        <a:bodyPr/>
        <a:lstStyle/>
        <a:p>
          <a:pPr>
            <a:defRPr cap="all"/>
          </a:pPr>
          <a:r>
            <a:rPr lang="en-US"/>
            <a:t>Felton Library</a:t>
          </a:r>
        </a:p>
      </dgm:t>
    </dgm:pt>
    <dgm:pt modelId="{28745249-50AA-4868-8E85-1DE6A09D7FAF}" type="parTrans" cxnId="{F9BF1FBA-0F35-4A59-9A46-A45D47ADBF81}">
      <dgm:prSet/>
      <dgm:spPr/>
      <dgm:t>
        <a:bodyPr/>
        <a:lstStyle/>
        <a:p>
          <a:endParaRPr lang="en-US"/>
        </a:p>
      </dgm:t>
    </dgm:pt>
    <dgm:pt modelId="{66BBC717-EF6D-403A-A1C7-FA892DD67A02}" type="sibTrans" cxnId="{F9BF1FBA-0F35-4A59-9A46-A45D47ADBF81}">
      <dgm:prSet/>
      <dgm:spPr/>
      <dgm:t>
        <a:bodyPr/>
        <a:lstStyle/>
        <a:p>
          <a:endParaRPr lang="en-US"/>
        </a:p>
      </dgm:t>
    </dgm:pt>
    <dgm:pt modelId="{35832C71-C1DE-4501-BA12-674DB341A559}">
      <dgm:prSet/>
      <dgm:spPr/>
      <dgm:t>
        <a:bodyPr/>
        <a:lstStyle/>
        <a:p>
          <a:pPr>
            <a:defRPr cap="all"/>
          </a:pPr>
          <a:r>
            <a:rPr lang="en-US" dirty="0"/>
            <a:t>Loma </a:t>
          </a:r>
          <a:r>
            <a:rPr lang="en-US" dirty="0" err="1"/>
            <a:t>Prieta</a:t>
          </a:r>
          <a:endParaRPr lang="en-US" dirty="0"/>
        </a:p>
      </dgm:t>
    </dgm:pt>
    <dgm:pt modelId="{7DFBE3D6-5CB3-4F06-B418-AED1413B547C}" type="parTrans" cxnId="{F9CB0074-BDA9-4C1C-AC18-9D2742607702}">
      <dgm:prSet/>
      <dgm:spPr/>
      <dgm:t>
        <a:bodyPr/>
        <a:lstStyle/>
        <a:p>
          <a:endParaRPr lang="en-US"/>
        </a:p>
      </dgm:t>
    </dgm:pt>
    <dgm:pt modelId="{7F8CD3F4-50CA-45D2-AE18-D3921945E7AB}" type="sibTrans" cxnId="{F9CB0074-BDA9-4C1C-AC18-9D2742607702}">
      <dgm:prSet/>
      <dgm:spPr/>
      <dgm:t>
        <a:bodyPr/>
        <a:lstStyle/>
        <a:p>
          <a:endParaRPr lang="en-US"/>
        </a:p>
      </dgm:t>
    </dgm:pt>
    <dgm:pt modelId="{AFE6DAA8-6950-484D-8A84-564A060B02D7}">
      <dgm:prSet/>
      <dgm:spPr/>
      <dgm:t>
        <a:bodyPr/>
        <a:lstStyle/>
        <a:p>
          <a:pPr>
            <a:defRPr cap="all"/>
          </a:pPr>
          <a:r>
            <a:rPr lang="en-US" dirty="0"/>
            <a:t>Twin Lakes church</a:t>
          </a:r>
        </a:p>
      </dgm:t>
    </dgm:pt>
    <dgm:pt modelId="{17C93948-56E7-4EDA-BE93-DD180D69DCFA}" type="parTrans" cxnId="{E236243C-BB03-4357-AB2F-7409703BB7AF}">
      <dgm:prSet/>
      <dgm:spPr/>
      <dgm:t>
        <a:bodyPr/>
        <a:lstStyle/>
        <a:p>
          <a:endParaRPr lang="en-US"/>
        </a:p>
      </dgm:t>
    </dgm:pt>
    <dgm:pt modelId="{E7518735-AC17-4E50-B3E7-2CCCE2B1FF0D}" type="sibTrans" cxnId="{E236243C-BB03-4357-AB2F-7409703BB7AF}">
      <dgm:prSet/>
      <dgm:spPr/>
      <dgm:t>
        <a:bodyPr/>
        <a:lstStyle/>
        <a:p>
          <a:endParaRPr lang="en-US"/>
        </a:p>
      </dgm:t>
    </dgm:pt>
    <dgm:pt modelId="{CA4487BB-1B0A-4CF3-9F9B-2EE02B9C35A4}">
      <dgm:prSet/>
      <dgm:spPr/>
      <dgm:t>
        <a:bodyPr/>
        <a:lstStyle/>
        <a:p>
          <a:pPr>
            <a:defRPr cap="all"/>
          </a:pPr>
          <a:r>
            <a:rPr lang="en-US"/>
            <a:t>Highlands Park</a:t>
          </a:r>
        </a:p>
      </dgm:t>
    </dgm:pt>
    <dgm:pt modelId="{B0B5EAA4-5753-4D6B-9F69-2685EECB23DF}" type="parTrans" cxnId="{E1476008-75F0-430A-8A7F-174014032F48}">
      <dgm:prSet/>
      <dgm:spPr/>
      <dgm:t>
        <a:bodyPr/>
        <a:lstStyle/>
        <a:p>
          <a:endParaRPr lang="en-US"/>
        </a:p>
      </dgm:t>
    </dgm:pt>
    <dgm:pt modelId="{7BC3621C-5855-4D2C-813A-FBB72151E338}" type="sibTrans" cxnId="{E1476008-75F0-430A-8A7F-174014032F48}">
      <dgm:prSet/>
      <dgm:spPr/>
      <dgm:t>
        <a:bodyPr/>
        <a:lstStyle/>
        <a:p>
          <a:endParaRPr lang="en-US"/>
        </a:p>
      </dgm:t>
    </dgm:pt>
    <dgm:pt modelId="{F5A6A50F-BD45-4E9F-89DC-45524F78E2DA}">
      <dgm:prSet/>
      <dgm:spPr/>
      <dgm:t>
        <a:bodyPr/>
        <a:lstStyle/>
        <a:p>
          <a:pPr>
            <a:defRPr cap="all"/>
          </a:pPr>
          <a:r>
            <a:rPr lang="en-US" dirty="0"/>
            <a:t>Other ideas? </a:t>
          </a:r>
        </a:p>
        <a:p>
          <a:pPr>
            <a:defRPr cap="all"/>
          </a:pPr>
          <a:r>
            <a:rPr lang="en-US" dirty="0"/>
            <a:t>Drive thru voting</a:t>
          </a:r>
        </a:p>
        <a:p>
          <a:pPr>
            <a:defRPr cap="all"/>
          </a:pPr>
          <a:r>
            <a:rPr lang="en-US" dirty="0"/>
            <a:t>Mobile voting truck</a:t>
          </a:r>
        </a:p>
      </dgm:t>
    </dgm:pt>
    <dgm:pt modelId="{A898C0FF-ED69-401F-AE4F-8D38EF3C68F9}" type="parTrans" cxnId="{551F2751-D75F-4430-BF5F-83DAF7594DE3}">
      <dgm:prSet/>
      <dgm:spPr/>
      <dgm:t>
        <a:bodyPr/>
        <a:lstStyle/>
        <a:p>
          <a:endParaRPr lang="en-US"/>
        </a:p>
      </dgm:t>
    </dgm:pt>
    <dgm:pt modelId="{1BFBE089-DDC2-49C9-8E73-AD0249D5062F}" type="sibTrans" cxnId="{551F2751-D75F-4430-BF5F-83DAF7594DE3}">
      <dgm:prSet/>
      <dgm:spPr/>
      <dgm:t>
        <a:bodyPr/>
        <a:lstStyle/>
        <a:p>
          <a:endParaRPr lang="en-US"/>
        </a:p>
      </dgm:t>
    </dgm:pt>
    <dgm:pt modelId="{803A3FAE-0C4D-41B6-A442-DE06A3214F44}" type="pres">
      <dgm:prSet presAssocID="{4DA001E7-CFD4-45B2-AB91-5EC548C36E8C}" presName="root" presStyleCnt="0">
        <dgm:presLayoutVars>
          <dgm:dir/>
          <dgm:resizeHandles val="exact"/>
        </dgm:presLayoutVars>
      </dgm:prSet>
      <dgm:spPr/>
    </dgm:pt>
    <dgm:pt modelId="{47AD6054-0990-4861-988C-869AF6E0322B}" type="pres">
      <dgm:prSet presAssocID="{D3A301F2-ADEA-42A9-9B53-B55746C2FE34}" presName="compNode" presStyleCnt="0"/>
      <dgm:spPr/>
    </dgm:pt>
    <dgm:pt modelId="{5D4EA401-9835-4193-88BF-CA8D2AFF66B6}" type="pres">
      <dgm:prSet presAssocID="{D3A301F2-ADEA-42A9-9B53-B55746C2FE34}" presName="iconBgRect" presStyleLbl="bgShp" presStyleIdx="0" presStyleCnt="6"/>
      <dgm:spPr/>
    </dgm:pt>
    <dgm:pt modelId="{1A3B53A0-D93B-4C99-89DB-A21FDC480989}" type="pres">
      <dgm:prSet presAssocID="{D3A301F2-ADEA-42A9-9B53-B55746C2FE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963C68D4-6833-49BB-8342-1DEF207B4E10}" type="pres">
      <dgm:prSet presAssocID="{D3A301F2-ADEA-42A9-9B53-B55746C2FE34}" presName="spaceRect" presStyleCnt="0"/>
      <dgm:spPr/>
    </dgm:pt>
    <dgm:pt modelId="{6870C021-5020-4DB3-BCEE-7B8C1743382A}" type="pres">
      <dgm:prSet presAssocID="{D3A301F2-ADEA-42A9-9B53-B55746C2FE34}" presName="textRect" presStyleLbl="revTx" presStyleIdx="0" presStyleCnt="6">
        <dgm:presLayoutVars>
          <dgm:chMax val="1"/>
          <dgm:chPref val="1"/>
        </dgm:presLayoutVars>
      </dgm:prSet>
      <dgm:spPr/>
    </dgm:pt>
    <dgm:pt modelId="{9BC59956-C2CE-4037-B187-2993D686B1B6}" type="pres">
      <dgm:prSet presAssocID="{88B6C4E1-9693-46BE-8AC9-0BC50E27E098}" presName="sibTrans" presStyleCnt="0"/>
      <dgm:spPr/>
    </dgm:pt>
    <dgm:pt modelId="{156A672A-2701-4151-801A-4B549BD5C0A4}" type="pres">
      <dgm:prSet presAssocID="{E9EE8D2F-721F-4CE3-883D-0DE76EC3EDDA}" presName="compNode" presStyleCnt="0"/>
      <dgm:spPr/>
    </dgm:pt>
    <dgm:pt modelId="{F630B85F-4F2B-41AD-BA59-09192F9222B9}" type="pres">
      <dgm:prSet presAssocID="{E9EE8D2F-721F-4CE3-883D-0DE76EC3EDDA}" presName="iconBgRect" presStyleLbl="bgShp" presStyleIdx="1" presStyleCnt="6"/>
      <dgm:spPr/>
    </dgm:pt>
    <dgm:pt modelId="{2D0A1084-FCF3-4D17-9A5F-E1034E4FBF89}" type="pres">
      <dgm:prSet presAssocID="{E9EE8D2F-721F-4CE3-883D-0DE76EC3E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DA20EB94-B7C0-4D96-8910-EE44B62D3B45}" type="pres">
      <dgm:prSet presAssocID="{E9EE8D2F-721F-4CE3-883D-0DE76EC3EDDA}" presName="spaceRect" presStyleCnt="0"/>
      <dgm:spPr/>
    </dgm:pt>
    <dgm:pt modelId="{03E9C85A-4177-4D60-94E5-CA0B5A5C020F}" type="pres">
      <dgm:prSet presAssocID="{E9EE8D2F-721F-4CE3-883D-0DE76EC3EDDA}" presName="textRect" presStyleLbl="revTx" presStyleIdx="1" presStyleCnt="6">
        <dgm:presLayoutVars>
          <dgm:chMax val="1"/>
          <dgm:chPref val="1"/>
        </dgm:presLayoutVars>
      </dgm:prSet>
      <dgm:spPr/>
    </dgm:pt>
    <dgm:pt modelId="{8CEA2FB5-D043-47CD-A879-8667C5B58E83}" type="pres">
      <dgm:prSet presAssocID="{66BBC717-EF6D-403A-A1C7-FA892DD67A02}" presName="sibTrans" presStyleCnt="0"/>
      <dgm:spPr/>
    </dgm:pt>
    <dgm:pt modelId="{B0DB1280-3C64-4001-9157-F8F9B2FE73BB}" type="pres">
      <dgm:prSet presAssocID="{35832C71-C1DE-4501-BA12-674DB341A559}" presName="compNode" presStyleCnt="0"/>
      <dgm:spPr/>
    </dgm:pt>
    <dgm:pt modelId="{10D61041-2BE8-4C9E-A0A8-A447D4DF54CC}" type="pres">
      <dgm:prSet presAssocID="{35832C71-C1DE-4501-BA12-674DB341A559}" presName="iconBgRect" presStyleLbl="bgShp" presStyleIdx="2" presStyleCnt="6"/>
      <dgm:spPr/>
    </dgm:pt>
    <dgm:pt modelId="{9F834C09-CD31-4B8D-B037-6551C45B1343}" type="pres">
      <dgm:prSet presAssocID="{35832C71-C1DE-4501-BA12-674DB341A55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untains"/>
        </a:ext>
      </dgm:extLst>
    </dgm:pt>
    <dgm:pt modelId="{7A9BE4A8-3093-46D8-A8FC-BCD0370A0BE6}" type="pres">
      <dgm:prSet presAssocID="{35832C71-C1DE-4501-BA12-674DB341A559}" presName="spaceRect" presStyleCnt="0"/>
      <dgm:spPr/>
    </dgm:pt>
    <dgm:pt modelId="{B5BC59A0-E5BF-47A8-BCA8-FFE8AF970253}" type="pres">
      <dgm:prSet presAssocID="{35832C71-C1DE-4501-BA12-674DB341A559}" presName="textRect" presStyleLbl="revTx" presStyleIdx="2" presStyleCnt="6">
        <dgm:presLayoutVars>
          <dgm:chMax val="1"/>
          <dgm:chPref val="1"/>
        </dgm:presLayoutVars>
      </dgm:prSet>
      <dgm:spPr/>
    </dgm:pt>
    <dgm:pt modelId="{ABDA8E3F-8297-458F-BF79-1BD958411968}" type="pres">
      <dgm:prSet presAssocID="{7F8CD3F4-50CA-45D2-AE18-D3921945E7AB}" presName="sibTrans" presStyleCnt="0"/>
      <dgm:spPr/>
    </dgm:pt>
    <dgm:pt modelId="{24A0D68C-1F05-4AEB-B971-E833A939C46A}" type="pres">
      <dgm:prSet presAssocID="{AFE6DAA8-6950-484D-8A84-564A060B02D7}" presName="compNode" presStyleCnt="0"/>
      <dgm:spPr/>
    </dgm:pt>
    <dgm:pt modelId="{0BA4D016-ACDF-4383-9018-67C8C3F42F62}" type="pres">
      <dgm:prSet presAssocID="{AFE6DAA8-6950-484D-8A84-564A060B02D7}" presName="iconBgRect" presStyleLbl="bgShp" presStyleIdx="3" presStyleCnt="6"/>
      <dgm:spPr/>
    </dgm:pt>
    <dgm:pt modelId="{272802A1-9D36-4264-AE7C-888503A5AF87}" type="pres">
      <dgm:prSet presAssocID="{AFE6DAA8-6950-484D-8A84-564A060B02D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E435EEE1-BE1F-4E52-B7C6-411B68C37C3B}" type="pres">
      <dgm:prSet presAssocID="{AFE6DAA8-6950-484D-8A84-564A060B02D7}" presName="spaceRect" presStyleCnt="0"/>
      <dgm:spPr/>
    </dgm:pt>
    <dgm:pt modelId="{19BD8E03-E01A-4C6A-A177-02ED68E66FD3}" type="pres">
      <dgm:prSet presAssocID="{AFE6DAA8-6950-484D-8A84-564A060B02D7}" presName="textRect" presStyleLbl="revTx" presStyleIdx="3" presStyleCnt="6">
        <dgm:presLayoutVars>
          <dgm:chMax val="1"/>
          <dgm:chPref val="1"/>
        </dgm:presLayoutVars>
      </dgm:prSet>
      <dgm:spPr/>
    </dgm:pt>
    <dgm:pt modelId="{0ACDF0E2-70C1-4AEF-9D60-4AFCC92CDE5F}" type="pres">
      <dgm:prSet presAssocID="{E7518735-AC17-4E50-B3E7-2CCCE2B1FF0D}" presName="sibTrans" presStyleCnt="0"/>
      <dgm:spPr/>
    </dgm:pt>
    <dgm:pt modelId="{1F8F5E6A-CD2F-4C36-8FA4-8A55B00A91E2}" type="pres">
      <dgm:prSet presAssocID="{CA4487BB-1B0A-4CF3-9F9B-2EE02B9C35A4}" presName="compNode" presStyleCnt="0"/>
      <dgm:spPr/>
    </dgm:pt>
    <dgm:pt modelId="{B915EC6B-A149-4A61-8BF6-D780BF21596B}" type="pres">
      <dgm:prSet presAssocID="{CA4487BB-1B0A-4CF3-9F9B-2EE02B9C35A4}" presName="iconBgRect" presStyleLbl="bgShp" presStyleIdx="4" presStyleCnt="6"/>
      <dgm:spPr/>
    </dgm:pt>
    <dgm:pt modelId="{685CFD4E-A761-41C3-8698-E20B552E8B75}" type="pres">
      <dgm:prSet presAssocID="{CA4487BB-1B0A-4CF3-9F9B-2EE02B9C35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5E140A51-3C5A-4ED2-9B2D-D51443779D44}" type="pres">
      <dgm:prSet presAssocID="{CA4487BB-1B0A-4CF3-9F9B-2EE02B9C35A4}" presName="spaceRect" presStyleCnt="0"/>
      <dgm:spPr/>
    </dgm:pt>
    <dgm:pt modelId="{BA86AFED-D192-4D21-9447-7A584D190D55}" type="pres">
      <dgm:prSet presAssocID="{CA4487BB-1B0A-4CF3-9F9B-2EE02B9C35A4}" presName="textRect" presStyleLbl="revTx" presStyleIdx="4" presStyleCnt="6">
        <dgm:presLayoutVars>
          <dgm:chMax val="1"/>
          <dgm:chPref val="1"/>
        </dgm:presLayoutVars>
      </dgm:prSet>
      <dgm:spPr/>
    </dgm:pt>
    <dgm:pt modelId="{C7C77792-9E5C-4AE8-A08A-F0F7D1BD22F5}" type="pres">
      <dgm:prSet presAssocID="{7BC3621C-5855-4D2C-813A-FBB72151E338}" presName="sibTrans" presStyleCnt="0"/>
      <dgm:spPr/>
    </dgm:pt>
    <dgm:pt modelId="{216FE150-7736-426D-951F-8D9E72D8665F}" type="pres">
      <dgm:prSet presAssocID="{F5A6A50F-BD45-4E9F-89DC-45524F78E2DA}" presName="compNode" presStyleCnt="0"/>
      <dgm:spPr/>
    </dgm:pt>
    <dgm:pt modelId="{D17FBEF4-EC12-40E8-955E-AD7C5271CD8C}" type="pres">
      <dgm:prSet presAssocID="{F5A6A50F-BD45-4E9F-89DC-45524F78E2DA}" presName="iconBgRect" presStyleLbl="bgShp" presStyleIdx="5" presStyleCnt="6"/>
      <dgm:spPr/>
    </dgm:pt>
    <dgm:pt modelId="{DADC3B38-55E1-44CD-9423-47D5BAF62C21}" type="pres">
      <dgm:prSet presAssocID="{F5A6A50F-BD45-4E9F-89DC-45524F78E2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904FD5D6-286F-40E6-AE0C-B323C9541FCF}" type="pres">
      <dgm:prSet presAssocID="{F5A6A50F-BD45-4E9F-89DC-45524F78E2DA}" presName="spaceRect" presStyleCnt="0"/>
      <dgm:spPr/>
    </dgm:pt>
    <dgm:pt modelId="{A4A03EA9-7299-4257-BA45-FDB6A13B6A91}" type="pres">
      <dgm:prSet presAssocID="{F5A6A50F-BD45-4E9F-89DC-45524F78E2DA}" presName="textRect" presStyleLbl="revTx" presStyleIdx="5" presStyleCnt="6">
        <dgm:presLayoutVars>
          <dgm:chMax val="1"/>
          <dgm:chPref val="1"/>
        </dgm:presLayoutVars>
      </dgm:prSet>
      <dgm:spPr/>
    </dgm:pt>
  </dgm:ptLst>
  <dgm:cxnLst>
    <dgm:cxn modelId="{E1476008-75F0-430A-8A7F-174014032F48}" srcId="{4DA001E7-CFD4-45B2-AB91-5EC548C36E8C}" destId="{CA4487BB-1B0A-4CF3-9F9B-2EE02B9C35A4}" srcOrd="4" destOrd="0" parTransId="{B0B5EAA4-5753-4D6B-9F69-2685EECB23DF}" sibTransId="{7BC3621C-5855-4D2C-813A-FBB72151E338}"/>
    <dgm:cxn modelId="{D4019914-1FFC-4D8E-979B-769EB26D1DDA}" type="presOf" srcId="{4DA001E7-CFD4-45B2-AB91-5EC548C36E8C}" destId="{803A3FAE-0C4D-41B6-A442-DE06A3214F44}" srcOrd="0" destOrd="0" presId="urn:microsoft.com/office/officeart/2018/5/layout/IconCircleLabelList"/>
    <dgm:cxn modelId="{73549219-F859-440E-9746-8A55B31086FA}" type="presOf" srcId="{AFE6DAA8-6950-484D-8A84-564A060B02D7}" destId="{19BD8E03-E01A-4C6A-A177-02ED68E66FD3}" srcOrd="0" destOrd="0" presId="urn:microsoft.com/office/officeart/2018/5/layout/IconCircleLabelList"/>
    <dgm:cxn modelId="{D8214230-494F-4FDA-AD64-697C1AADEA39}" type="presOf" srcId="{D3A301F2-ADEA-42A9-9B53-B55746C2FE34}" destId="{6870C021-5020-4DB3-BCEE-7B8C1743382A}" srcOrd="0" destOrd="0" presId="urn:microsoft.com/office/officeart/2018/5/layout/IconCircleLabelList"/>
    <dgm:cxn modelId="{5C25AD39-A20C-472E-92D5-458161F0E57D}" type="presOf" srcId="{CA4487BB-1B0A-4CF3-9F9B-2EE02B9C35A4}" destId="{BA86AFED-D192-4D21-9447-7A584D190D55}" srcOrd="0" destOrd="0" presId="urn:microsoft.com/office/officeart/2018/5/layout/IconCircleLabelList"/>
    <dgm:cxn modelId="{E236243C-BB03-4357-AB2F-7409703BB7AF}" srcId="{4DA001E7-CFD4-45B2-AB91-5EC548C36E8C}" destId="{AFE6DAA8-6950-484D-8A84-564A060B02D7}" srcOrd="3" destOrd="0" parTransId="{17C93948-56E7-4EDA-BE93-DD180D69DCFA}" sibTransId="{E7518735-AC17-4E50-B3E7-2CCCE2B1FF0D}"/>
    <dgm:cxn modelId="{2D63DD44-AE71-46C4-8638-7AC558FE45B9}" type="presOf" srcId="{F5A6A50F-BD45-4E9F-89DC-45524F78E2DA}" destId="{A4A03EA9-7299-4257-BA45-FDB6A13B6A91}" srcOrd="0" destOrd="0" presId="urn:microsoft.com/office/officeart/2018/5/layout/IconCircleLabelList"/>
    <dgm:cxn modelId="{FE498646-6540-426D-8449-B1AD9F3AF191}" srcId="{4DA001E7-CFD4-45B2-AB91-5EC548C36E8C}" destId="{D3A301F2-ADEA-42A9-9B53-B55746C2FE34}" srcOrd="0" destOrd="0" parTransId="{19CD2EF8-F68D-4F70-A2CD-993105CA7366}" sibTransId="{88B6C4E1-9693-46BE-8AC9-0BC50E27E098}"/>
    <dgm:cxn modelId="{551F2751-D75F-4430-BF5F-83DAF7594DE3}" srcId="{4DA001E7-CFD4-45B2-AB91-5EC548C36E8C}" destId="{F5A6A50F-BD45-4E9F-89DC-45524F78E2DA}" srcOrd="5" destOrd="0" parTransId="{A898C0FF-ED69-401F-AE4F-8D38EF3C68F9}" sibTransId="{1BFBE089-DDC2-49C9-8E73-AD0249D5062F}"/>
    <dgm:cxn modelId="{BC48DF72-78CA-40B9-AD00-6593C65A58A5}" type="presOf" srcId="{35832C71-C1DE-4501-BA12-674DB341A559}" destId="{B5BC59A0-E5BF-47A8-BCA8-FFE8AF970253}" srcOrd="0" destOrd="0" presId="urn:microsoft.com/office/officeart/2018/5/layout/IconCircleLabelList"/>
    <dgm:cxn modelId="{A8A7A753-FBA6-4053-A2B1-C4F58A1F3F06}" type="presOf" srcId="{E9EE8D2F-721F-4CE3-883D-0DE76EC3EDDA}" destId="{03E9C85A-4177-4D60-94E5-CA0B5A5C020F}" srcOrd="0" destOrd="0" presId="urn:microsoft.com/office/officeart/2018/5/layout/IconCircleLabelList"/>
    <dgm:cxn modelId="{F9CB0074-BDA9-4C1C-AC18-9D2742607702}" srcId="{4DA001E7-CFD4-45B2-AB91-5EC548C36E8C}" destId="{35832C71-C1DE-4501-BA12-674DB341A559}" srcOrd="2" destOrd="0" parTransId="{7DFBE3D6-5CB3-4F06-B418-AED1413B547C}" sibTransId="{7F8CD3F4-50CA-45D2-AE18-D3921945E7AB}"/>
    <dgm:cxn modelId="{F9BF1FBA-0F35-4A59-9A46-A45D47ADBF81}" srcId="{4DA001E7-CFD4-45B2-AB91-5EC548C36E8C}" destId="{E9EE8D2F-721F-4CE3-883D-0DE76EC3EDDA}" srcOrd="1" destOrd="0" parTransId="{28745249-50AA-4868-8E85-1DE6A09D7FAF}" sibTransId="{66BBC717-EF6D-403A-A1C7-FA892DD67A02}"/>
    <dgm:cxn modelId="{FCA6554F-760D-42D3-B368-6A6274158B55}" type="presParOf" srcId="{803A3FAE-0C4D-41B6-A442-DE06A3214F44}" destId="{47AD6054-0990-4861-988C-869AF6E0322B}" srcOrd="0" destOrd="0" presId="urn:microsoft.com/office/officeart/2018/5/layout/IconCircleLabelList"/>
    <dgm:cxn modelId="{16621710-F2FE-4A05-B2E9-4355BE53D76D}" type="presParOf" srcId="{47AD6054-0990-4861-988C-869AF6E0322B}" destId="{5D4EA401-9835-4193-88BF-CA8D2AFF66B6}" srcOrd="0" destOrd="0" presId="urn:microsoft.com/office/officeart/2018/5/layout/IconCircleLabelList"/>
    <dgm:cxn modelId="{839C49E3-C40F-49BD-9D14-AB08139A7D3C}" type="presParOf" srcId="{47AD6054-0990-4861-988C-869AF6E0322B}" destId="{1A3B53A0-D93B-4C99-89DB-A21FDC480989}" srcOrd="1" destOrd="0" presId="urn:microsoft.com/office/officeart/2018/5/layout/IconCircleLabelList"/>
    <dgm:cxn modelId="{B20A6653-5563-42CD-B3B4-0CE1137475CB}" type="presParOf" srcId="{47AD6054-0990-4861-988C-869AF6E0322B}" destId="{963C68D4-6833-49BB-8342-1DEF207B4E10}" srcOrd="2" destOrd="0" presId="urn:microsoft.com/office/officeart/2018/5/layout/IconCircleLabelList"/>
    <dgm:cxn modelId="{D6E03EB5-81E8-4361-B2A7-55140184AC1F}" type="presParOf" srcId="{47AD6054-0990-4861-988C-869AF6E0322B}" destId="{6870C021-5020-4DB3-BCEE-7B8C1743382A}" srcOrd="3" destOrd="0" presId="urn:microsoft.com/office/officeart/2018/5/layout/IconCircleLabelList"/>
    <dgm:cxn modelId="{933CA92E-5AB6-4B6D-8597-0ED2C5D79929}" type="presParOf" srcId="{803A3FAE-0C4D-41B6-A442-DE06A3214F44}" destId="{9BC59956-C2CE-4037-B187-2993D686B1B6}" srcOrd="1" destOrd="0" presId="urn:microsoft.com/office/officeart/2018/5/layout/IconCircleLabelList"/>
    <dgm:cxn modelId="{D3D267F7-26BC-45FA-B5C7-91DBC859E029}" type="presParOf" srcId="{803A3FAE-0C4D-41B6-A442-DE06A3214F44}" destId="{156A672A-2701-4151-801A-4B549BD5C0A4}" srcOrd="2" destOrd="0" presId="urn:microsoft.com/office/officeart/2018/5/layout/IconCircleLabelList"/>
    <dgm:cxn modelId="{47341C86-4AB2-4B28-A527-C02088AD018A}" type="presParOf" srcId="{156A672A-2701-4151-801A-4B549BD5C0A4}" destId="{F630B85F-4F2B-41AD-BA59-09192F9222B9}" srcOrd="0" destOrd="0" presId="urn:microsoft.com/office/officeart/2018/5/layout/IconCircleLabelList"/>
    <dgm:cxn modelId="{40DBCE5F-4BD9-4253-BB2C-243E12F32781}" type="presParOf" srcId="{156A672A-2701-4151-801A-4B549BD5C0A4}" destId="{2D0A1084-FCF3-4D17-9A5F-E1034E4FBF89}" srcOrd="1" destOrd="0" presId="urn:microsoft.com/office/officeart/2018/5/layout/IconCircleLabelList"/>
    <dgm:cxn modelId="{026EA84E-7F9D-46DF-8FE2-DE3F04E1640A}" type="presParOf" srcId="{156A672A-2701-4151-801A-4B549BD5C0A4}" destId="{DA20EB94-B7C0-4D96-8910-EE44B62D3B45}" srcOrd="2" destOrd="0" presId="urn:microsoft.com/office/officeart/2018/5/layout/IconCircleLabelList"/>
    <dgm:cxn modelId="{4CCA5F9E-EB1A-4EEC-9DF3-453ADF24A3B6}" type="presParOf" srcId="{156A672A-2701-4151-801A-4B549BD5C0A4}" destId="{03E9C85A-4177-4D60-94E5-CA0B5A5C020F}" srcOrd="3" destOrd="0" presId="urn:microsoft.com/office/officeart/2018/5/layout/IconCircleLabelList"/>
    <dgm:cxn modelId="{8B381812-50AF-4CA8-9A2F-A8C9F07F2EC6}" type="presParOf" srcId="{803A3FAE-0C4D-41B6-A442-DE06A3214F44}" destId="{8CEA2FB5-D043-47CD-A879-8667C5B58E83}" srcOrd="3" destOrd="0" presId="urn:microsoft.com/office/officeart/2018/5/layout/IconCircleLabelList"/>
    <dgm:cxn modelId="{876C8BF4-44D4-4606-8CBE-4D5937D47DB6}" type="presParOf" srcId="{803A3FAE-0C4D-41B6-A442-DE06A3214F44}" destId="{B0DB1280-3C64-4001-9157-F8F9B2FE73BB}" srcOrd="4" destOrd="0" presId="urn:microsoft.com/office/officeart/2018/5/layout/IconCircleLabelList"/>
    <dgm:cxn modelId="{6C2F815A-7B26-473C-9C1F-D991E2359C89}" type="presParOf" srcId="{B0DB1280-3C64-4001-9157-F8F9B2FE73BB}" destId="{10D61041-2BE8-4C9E-A0A8-A447D4DF54CC}" srcOrd="0" destOrd="0" presId="urn:microsoft.com/office/officeart/2018/5/layout/IconCircleLabelList"/>
    <dgm:cxn modelId="{3BAFB691-FEE5-47D9-8391-9005C813175D}" type="presParOf" srcId="{B0DB1280-3C64-4001-9157-F8F9B2FE73BB}" destId="{9F834C09-CD31-4B8D-B037-6551C45B1343}" srcOrd="1" destOrd="0" presId="urn:microsoft.com/office/officeart/2018/5/layout/IconCircleLabelList"/>
    <dgm:cxn modelId="{32DC9721-8246-43C4-9B94-5E5C6E53BF28}" type="presParOf" srcId="{B0DB1280-3C64-4001-9157-F8F9B2FE73BB}" destId="{7A9BE4A8-3093-46D8-A8FC-BCD0370A0BE6}" srcOrd="2" destOrd="0" presId="urn:microsoft.com/office/officeart/2018/5/layout/IconCircleLabelList"/>
    <dgm:cxn modelId="{493B008A-CEB8-44C3-958D-2D6A3C4B9821}" type="presParOf" srcId="{B0DB1280-3C64-4001-9157-F8F9B2FE73BB}" destId="{B5BC59A0-E5BF-47A8-BCA8-FFE8AF970253}" srcOrd="3" destOrd="0" presId="urn:microsoft.com/office/officeart/2018/5/layout/IconCircleLabelList"/>
    <dgm:cxn modelId="{29FFA6AA-B888-459B-B086-F1A2B38E8B1E}" type="presParOf" srcId="{803A3FAE-0C4D-41B6-A442-DE06A3214F44}" destId="{ABDA8E3F-8297-458F-BF79-1BD958411968}" srcOrd="5" destOrd="0" presId="urn:microsoft.com/office/officeart/2018/5/layout/IconCircleLabelList"/>
    <dgm:cxn modelId="{DD9C75E9-798E-4CDE-889B-D3E263DED86A}" type="presParOf" srcId="{803A3FAE-0C4D-41B6-A442-DE06A3214F44}" destId="{24A0D68C-1F05-4AEB-B971-E833A939C46A}" srcOrd="6" destOrd="0" presId="urn:microsoft.com/office/officeart/2018/5/layout/IconCircleLabelList"/>
    <dgm:cxn modelId="{B44D8E46-9E90-4004-B334-98118A309782}" type="presParOf" srcId="{24A0D68C-1F05-4AEB-B971-E833A939C46A}" destId="{0BA4D016-ACDF-4383-9018-67C8C3F42F62}" srcOrd="0" destOrd="0" presId="urn:microsoft.com/office/officeart/2018/5/layout/IconCircleLabelList"/>
    <dgm:cxn modelId="{519CD735-7B28-4D1D-A61A-7917551B6620}" type="presParOf" srcId="{24A0D68C-1F05-4AEB-B971-E833A939C46A}" destId="{272802A1-9D36-4264-AE7C-888503A5AF87}" srcOrd="1" destOrd="0" presId="urn:microsoft.com/office/officeart/2018/5/layout/IconCircleLabelList"/>
    <dgm:cxn modelId="{CFB22202-6CEB-4E96-8D07-6D151960FB83}" type="presParOf" srcId="{24A0D68C-1F05-4AEB-B971-E833A939C46A}" destId="{E435EEE1-BE1F-4E52-B7C6-411B68C37C3B}" srcOrd="2" destOrd="0" presId="urn:microsoft.com/office/officeart/2018/5/layout/IconCircleLabelList"/>
    <dgm:cxn modelId="{92E6EBB1-D540-45EA-80C6-CDE7ACCEB60D}" type="presParOf" srcId="{24A0D68C-1F05-4AEB-B971-E833A939C46A}" destId="{19BD8E03-E01A-4C6A-A177-02ED68E66FD3}" srcOrd="3" destOrd="0" presId="urn:microsoft.com/office/officeart/2018/5/layout/IconCircleLabelList"/>
    <dgm:cxn modelId="{9E4BF94D-E5A8-4A82-9618-E424E07D574D}" type="presParOf" srcId="{803A3FAE-0C4D-41B6-A442-DE06A3214F44}" destId="{0ACDF0E2-70C1-4AEF-9D60-4AFCC92CDE5F}" srcOrd="7" destOrd="0" presId="urn:microsoft.com/office/officeart/2018/5/layout/IconCircleLabelList"/>
    <dgm:cxn modelId="{4427C4EE-009A-4166-B3FD-DFF0270CCBDF}" type="presParOf" srcId="{803A3FAE-0C4D-41B6-A442-DE06A3214F44}" destId="{1F8F5E6A-CD2F-4C36-8FA4-8A55B00A91E2}" srcOrd="8" destOrd="0" presId="urn:microsoft.com/office/officeart/2018/5/layout/IconCircleLabelList"/>
    <dgm:cxn modelId="{B323FBD5-D2A0-4F31-85B7-E84AF928768B}" type="presParOf" srcId="{1F8F5E6A-CD2F-4C36-8FA4-8A55B00A91E2}" destId="{B915EC6B-A149-4A61-8BF6-D780BF21596B}" srcOrd="0" destOrd="0" presId="urn:microsoft.com/office/officeart/2018/5/layout/IconCircleLabelList"/>
    <dgm:cxn modelId="{FAD9AC91-1A0E-42CB-9D42-C1D2F22CCEAA}" type="presParOf" srcId="{1F8F5E6A-CD2F-4C36-8FA4-8A55B00A91E2}" destId="{685CFD4E-A761-41C3-8698-E20B552E8B75}" srcOrd="1" destOrd="0" presId="urn:microsoft.com/office/officeart/2018/5/layout/IconCircleLabelList"/>
    <dgm:cxn modelId="{232EE1BF-47B4-4C37-ABCA-E4262832889D}" type="presParOf" srcId="{1F8F5E6A-CD2F-4C36-8FA4-8A55B00A91E2}" destId="{5E140A51-3C5A-4ED2-9B2D-D51443779D44}" srcOrd="2" destOrd="0" presId="urn:microsoft.com/office/officeart/2018/5/layout/IconCircleLabelList"/>
    <dgm:cxn modelId="{EBC3F6F1-BB8E-4C64-9AAD-CD8C9304A9B7}" type="presParOf" srcId="{1F8F5E6A-CD2F-4C36-8FA4-8A55B00A91E2}" destId="{BA86AFED-D192-4D21-9447-7A584D190D55}" srcOrd="3" destOrd="0" presId="urn:microsoft.com/office/officeart/2018/5/layout/IconCircleLabelList"/>
    <dgm:cxn modelId="{42FAEEBF-3AB6-4B80-8143-C925FD6435D4}" type="presParOf" srcId="{803A3FAE-0C4D-41B6-A442-DE06A3214F44}" destId="{C7C77792-9E5C-4AE8-A08A-F0F7D1BD22F5}" srcOrd="9" destOrd="0" presId="urn:microsoft.com/office/officeart/2018/5/layout/IconCircleLabelList"/>
    <dgm:cxn modelId="{AE973B7D-3DCA-46CE-9710-CEE04CC18EE1}" type="presParOf" srcId="{803A3FAE-0C4D-41B6-A442-DE06A3214F44}" destId="{216FE150-7736-426D-951F-8D9E72D8665F}" srcOrd="10" destOrd="0" presId="urn:microsoft.com/office/officeart/2018/5/layout/IconCircleLabelList"/>
    <dgm:cxn modelId="{690895E4-14FB-4F59-B641-7461F6ED966F}" type="presParOf" srcId="{216FE150-7736-426D-951F-8D9E72D8665F}" destId="{D17FBEF4-EC12-40E8-955E-AD7C5271CD8C}" srcOrd="0" destOrd="0" presId="urn:microsoft.com/office/officeart/2018/5/layout/IconCircleLabelList"/>
    <dgm:cxn modelId="{FA4CBA0F-AE94-4EF9-891A-017136692981}" type="presParOf" srcId="{216FE150-7736-426D-951F-8D9E72D8665F}" destId="{DADC3B38-55E1-44CD-9423-47D5BAF62C21}" srcOrd="1" destOrd="0" presId="urn:microsoft.com/office/officeart/2018/5/layout/IconCircleLabelList"/>
    <dgm:cxn modelId="{664C0232-1A1A-4043-9529-FC168439D3E3}" type="presParOf" srcId="{216FE150-7736-426D-951F-8D9E72D8665F}" destId="{904FD5D6-286F-40E6-AE0C-B323C9541FCF}" srcOrd="2" destOrd="0" presId="urn:microsoft.com/office/officeart/2018/5/layout/IconCircleLabelList"/>
    <dgm:cxn modelId="{322AF6C5-54B7-4601-8A21-86BA60D38D8D}" type="presParOf" srcId="{216FE150-7736-426D-951F-8D9E72D8665F}" destId="{A4A03EA9-7299-4257-BA45-FDB6A13B6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584D2A-2870-47D8-8E9C-708924EE6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17712E-F5C3-481A-AE80-3D889665EF12}">
      <dgm:prSet/>
      <dgm:spPr/>
      <dgm:t>
        <a:bodyPr/>
        <a:lstStyle/>
        <a:p>
          <a:r>
            <a:rPr lang="en-US"/>
            <a:t>We will continue to process and tally ballots until 11pm. </a:t>
          </a:r>
        </a:p>
      </dgm:t>
    </dgm:pt>
    <dgm:pt modelId="{ECDF04CB-96ED-4466-8632-45E979CAB8BC}" type="parTrans" cxnId="{7970ABDC-A432-46CC-A3B3-3F5706065F89}">
      <dgm:prSet/>
      <dgm:spPr/>
      <dgm:t>
        <a:bodyPr/>
        <a:lstStyle/>
        <a:p>
          <a:endParaRPr lang="en-US"/>
        </a:p>
      </dgm:t>
    </dgm:pt>
    <dgm:pt modelId="{D2B867F5-FAC7-41D3-BDDB-504E2D5DA96B}" type="sibTrans" cxnId="{7970ABDC-A432-46CC-A3B3-3F5706065F89}">
      <dgm:prSet/>
      <dgm:spPr/>
      <dgm:t>
        <a:bodyPr/>
        <a:lstStyle/>
        <a:p>
          <a:endParaRPr lang="en-US"/>
        </a:p>
      </dgm:t>
    </dgm:pt>
    <dgm:pt modelId="{26F423CD-1DE3-4409-816E-E19DD3D2FDC1}">
      <dgm:prSet/>
      <dgm:spPr/>
      <dgm:t>
        <a:bodyPr/>
        <a:lstStyle/>
        <a:p>
          <a:r>
            <a:rPr lang="en-US"/>
            <a:t>At 11pm, we will focus on scanning and final counting of the ballots we have in the system. </a:t>
          </a:r>
        </a:p>
      </dgm:t>
    </dgm:pt>
    <dgm:pt modelId="{3E92DE2E-0A0E-48F9-9FB9-D86E90DAFF6C}" type="parTrans" cxnId="{0C0707F2-2583-4D3E-8B3D-B79F7F404E64}">
      <dgm:prSet/>
      <dgm:spPr/>
      <dgm:t>
        <a:bodyPr/>
        <a:lstStyle/>
        <a:p>
          <a:endParaRPr lang="en-US"/>
        </a:p>
      </dgm:t>
    </dgm:pt>
    <dgm:pt modelId="{32927E1A-D428-497C-A7DD-CCA1EA17A28F}" type="sibTrans" cxnId="{0C0707F2-2583-4D3E-8B3D-B79F7F404E64}">
      <dgm:prSet/>
      <dgm:spPr/>
      <dgm:t>
        <a:bodyPr/>
        <a:lstStyle/>
        <a:p>
          <a:endParaRPr lang="en-US"/>
        </a:p>
      </dgm:t>
    </dgm:pt>
    <dgm:pt modelId="{E1C3923E-02D3-441D-8B93-F2382F051132}">
      <dgm:prSet/>
      <dgm:spPr/>
      <dgm:t>
        <a:bodyPr/>
        <a:lstStyle/>
        <a:p>
          <a:r>
            <a:rPr lang="en-US"/>
            <a:t>Semi-official election night results will be released sometime after midnight. </a:t>
          </a:r>
        </a:p>
      </dgm:t>
    </dgm:pt>
    <dgm:pt modelId="{810E9A40-6AA3-4270-B4D2-81AC58D5B45A}" type="parTrans" cxnId="{379384EE-C5F0-44F6-A9F6-69AA680E85AB}">
      <dgm:prSet/>
      <dgm:spPr/>
      <dgm:t>
        <a:bodyPr/>
        <a:lstStyle/>
        <a:p>
          <a:endParaRPr lang="en-US"/>
        </a:p>
      </dgm:t>
    </dgm:pt>
    <dgm:pt modelId="{10F2712B-CD53-4D77-88DF-EBA533B445CB}" type="sibTrans" cxnId="{379384EE-C5F0-44F6-A9F6-69AA680E85AB}">
      <dgm:prSet/>
      <dgm:spPr/>
      <dgm:t>
        <a:bodyPr/>
        <a:lstStyle/>
        <a:p>
          <a:endParaRPr lang="en-US"/>
        </a:p>
      </dgm:t>
    </dgm:pt>
    <dgm:pt modelId="{A0E8DCFE-FC09-4B93-8EBE-2186925C5A83}">
      <dgm:prSet/>
      <dgm:spPr/>
      <dgm:t>
        <a:bodyPr/>
        <a:lstStyle/>
        <a:p>
          <a:r>
            <a:rPr lang="en-US"/>
            <a:t>History has shown that we will count more ballots after Election Day than on Election Night. </a:t>
          </a:r>
        </a:p>
      </dgm:t>
    </dgm:pt>
    <dgm:pt modelId="{CD47505B-7C5C-4CFE-86C2-6465038B53BA}" type="parTrans" cxnId="{3EDA36F6-AB32-4E1C-8E00-BE808DBD1545}">
      <dgm:prSet/>
      <dgm:spPr/>
      <dgm:t>
        <a:bodyPr/>
        <a:lstStyle/>
        <a:p>
          <a:endParaRPr lang="en-US"/>
        </a:p>
      </dgm:t>
    </dgm:pt>
    <dgm:pt modelId="{78210DFF-0401-4B8B-B004-9DF249BA5DDD}" type="sibTrans" cxnId="{3EDA36F6-AB32-4E1C-8E00-BE808DBD1545}">
      <dgm:prSet/>
      <dgm:spPr/>
      <dgm:t>
        <a:bodyPr/>
        <a:lstStyle/>
        <a:p>
          <a:endParaRPr lang="en-US"/>
        </a:p>
      </dgm:t>
    </dgm:pt>
    <dgm:pt modelId="{B867C352-BC5D-4348-92D4-529D06CEDC38}">
      <dgm:prSet/>
      <dgm:spPr/>
      <dgm:t>
        <a:bodyPr/>
        <a:lstStyle/>
        <a:p>
          <a:r>
            <a:rPr lang="en-US"/>
            <a:t>So no victory parties yet! Results are NOT final until all votes are counted, audited, and verified. </a:t>
          </a:r>
        </a:p>
      </dgm:t>
    </dgm:pt>
    <dgm:pt modelId="{41D6E834-0A68-44AB-8C49-EF8CE46B2CC2}" type="parTrans" cxnId="{A9E47E64-DCE6-4F8A-8CDA-A5497F6EA369}">
      <dgm:prSet/>
      <dgm:spPr/>
      <dgm:t>
        <a:bodyPr/>
        <a:lstStyle/>
        <a:p>
          <a:endParaRPr lang="en-US"/>
        </a:p>
      </dgm:t>
    </dgm:pt>
    <dgm:pt modelId="{A8684C87-F521-4136-A869-2E5543D23060}" type="sibTrans" cxnId="{A9E47E64-DCE6-4F8A-8CDA-A5497F6EA369}">
      <dgm:prSet/>
      <dgm:spPr/>
      <dgm:t>
        <a:bodyPr/>
        <a:lstStyle/>
        <a:p>
          <a:endParaRPr lang="en-US"/>
        </a:p>
      </dgm:t>
    </dgm:pt>
    <dgm:pt modelId="{D6848DF5-5133-463E-9F4F-D003F10A3590}">
      <dgm:prSet/>
      <dgm:spPr/>
      <dgm:t>
        <a:bodyPr/>
        <a:lstStyle/>
        <a:p>
          <a:r>
            <a:rPr lang="en-US"/>
            <a:t>Election officials are big fans of big margins!!</a:t>
          </a:r>
        </a:p>
      </dgm:t>
    </dgm:pt>
    <dgm:pt modelId="{D583F6AE-BD11-400A-BBB6-7C9DA7943314}" type="parTrans" cxnId="{1441765C-7175-4AF9-ABE0-D2955354C7CF}">
      <dgm:prSet/>
      <dgm:spPr/>
      <dgm:t>
        <a:bodyPr/>
        <a:lstStyle/>
        <a:p>
          <a:endParaRPr lang="en-US"/>
        </a:p>
      </dgm:t>
    </dgm:pt>
    <dgm:pt modelId="{B65C88BB-F06A-48F3-87AE-83FB17B84181}" type="sibTrans" cxnId="{1441765C-7175-4AF9-ABE0-D2955354C7CF}">
      <dgm:prSet/>
      <dgm:spPr/>
      <dgm:t>
        <a:bodyPr/>
        <a:lstStyle/>
        <a:p>
          <a:endParaRPr lang="en-US"/>
        </a:p>
      </dgm:t>
    </dgm:pt>
    <dgm:pt modelId="{7846A7BF-4DE7-45BB-9DDA-EEA1074D2AE9}" type="pres">
      <dgm:prSet presAssocID="{0E584D2A-2870-47D8-8E9C-708924EE6569}" presName="root" presStyleCnt="0">
        <dgm:presLayoutVars>
          <dgm:dir/>
          <dgm:resizeHandles val="exact"/>
        </dgm:presLayoutVars>
      </dgm:prSet>
      <dgm:spPr/>
    </dgm:pt>
    <dgm:pt modelId="{731EC087-4803-42C4-8115-59F48A9E2C8F}" type="pres">
      <dgm:prSet presAssocID="{D317712E-F5C3-481A-AE80-3D889665EF12}" presName="compNode" presStyleCnt="0"/>
      <dgm:spPr/>
    </dgm:pt>
    <dgm:pt modelId="{BD83A514-342F-40D4-81E8-63DAACD47ABB}" type="pres">
      <dgm:prSet presAssocID="{D317712E-F5C3-481A-AE80-3D889665EF12}" presName="bgRect" presStyleLbl="bgShp" presStyleIdx="0" presStyleCnt="6"/>
      <dgm:spPr/>
    </dgm:pt>
    <dgm:pt modelId="{34D858B4-6F1D-45AF-A525-A293185E93E9}" type="pres">
      <dgm:prSet presAssocID="{D317712E-F5C3-481A-AE80-3D889665EF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a:ext>
      </dgm:extLst>
    </dgm:pt>
    <dgm:pt modelId="{E2AFED0A-26AF-4AB1-9A92-A008EF848069}" type="pres">
      <dgm:prSet presAssocID="{D317712E-F5C3-481A-AE80-3D889665EF12}" presName="spaceRect" presStyleCnt="0"/>
      <dgm:spPr/>
    </dgm:pt>
    <dgm:pt modelId="{FFB75A01-2610-46FA-85BC-0ADDC7969100}" type="pres">
      <dgm:prSet presAssocID="{D317712E-F5C3-481A-AE80-3D889665EF12}" presName="parTx" presStyleLbl="revTx" presStyleIdx="0" presStyleCnt="6">
        <dgm:presLayoutVars>
          <dgm:chMax val="0"/>
          <dgm:chPref val="0"/>
        </dgm:presLayoutVars>
      </dgm:prSet>
      <dgm:spPr/>
    </dgm:pt>
    <dgm:pt modelId="{DD0EA6E5-2C8D-4806-A48B-CBE633F521F1}" type="pres">
      <dgm:prSet presAssocID="{D2B867F5-FAC7-41D3-BDDB-504E2D5DA96B}" presName="sibTrans" presStyleCnt="0"/>
      <dgm:spPr/>
    </dgm:pt>
    <dgm:pt modelId="{3141DD93-0014-4FDF-9EA0-D21220CDB1A5}" type="pres">
      <dgm:prSet presAssocID="{26F423CD-1DE3-4409-816E-E19DD3D2FDC1}" presName="compNode" presStyleCnt="0"/>
      <dgm:spPr/>
    </dgm:pt>
    <dgm:pt modelId="{9B64D2FA-30DE-41BD-84FC-E01D1025CD1B}" type="pres">
      <dgm:prSet presAssocID="{26F423CD-1DE3-4409-816E-E19DD3D2FDC1}" presName="bgRect" presStyleLbl="bgShp" presStyleIdx="1" presStyleCnt="6"/>
      <dgm:spPr/>
    </dgm:pt>
    <dgm:pt modelId="{A4CE82BC-C2DB-4D80-9BFF-DFE4898F5172}" type="pres">
      <dgm:prSet presAssocID="{26F423CD-1DE3-4409-816E-E19DD3D2FD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inter"/>
        </a:ext>
      </dgm:extLst>
    </dgm:pt>
    <dgm:pt modelId="{BD898DB3-FC2D-428D-B421-81EBD45440CC}" type="pres">
      <dgm:prSet presAssocID="{26F423CD-1DE3-4409-816E-E19DD3D2FDC1}" presName="spaceRect" presStyleCnt="0"/>
      <dgm:spPr/>
    </dgm:pt>
    <dgm:pt modelId="{FD42E8F2-6615-4872-9D34-2C92AF407296}" type="pres">
      <dgm:prSet presAssocID="{26F423CD-1DE3-4409-816E-E19DD3D2FDC1}" presName="parTx" presStyleLbl="revTx" presStyleIdx="1" presStyleCnt="6">
        <dgm:presLayoutVars>
          <dgm:chMax val="0"/>
          <dgm:chPref val="0"/>
        </dgm:presLayoutVars>
      </dgm:prSet>
      <dgm:spPr/>
    </dgm:pt>
    <dgm:pt modelId="{B4D255A9-9259-4329-9B88-A6B192AAD1E5}" type="pres">
      <dgm:prSet presAssocID="{32927E1A-D428-497C-A7DD-CCA1EA17A28F}" presName="sibTrans" presStyleCnt="0"/>
      <dgm:spPr/>
    </dgm:pt>
    <dgm:pt modelId="{5843CDFF-0432-4C59-92E4-B4641B5E956A}" type="pres">
      <dgm:prSet presAssocID="{E1C3923E-02D3-441D-8B93-F2382F051132}" presName="compNode" presStyleCnt="0"/>
      <dgm:spPr/>
    </dgm:pt>
    <dgm:pt modelId="{89738BAB-D220-4F60-BCA1-443F62832752}" type="pres">
      <dgm:prSet presAssocID="{E1C3923E-02D3-441D-8B93-F2382F051132}" presName="bgRect" presStyleLbl="bgShp" presStyleIdx="2" presStyleCnt="6"/>
      <dgm:spPr/>
    </dgm:pt>
    <dgm:pt modelId="{83936E7A-0B8C-4753-8155-B13CA5408A0D}" type="pres">
      <dgm:prSet presAssocID="{E1C3923E-02D3-441D-8B93-F2382F051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D483-0FCE-4471-8440-A4C6E5B0728C}" type="pres">
      <dgm:prSet presAssocID="{E1C3923E-02D3-441D-8B93-F2382F051132}" presName="spaceRect" presStyleCnt="0"/>
      <dgm:spPr/>
    </dgm:pt>
    <dgm:pt modelId="{B9DA9A0D-BF58-4C92-974F-DC37CDDA0184}" type="pres">
      <dgm:prSet presAssocID="{E1C3923E-02D3-441D-8B93-F2382F051132}" presName="parTx" presStyleLbl="revTx" presStyleIdx="2" presStyleCnt="6">
        <dgm:presLayoutVars>
          <dgm:chMax val="0"/>
          <dgm:chPref val="0"/>
        </dgm:presLayoutVars>
      </dgm:prSet>
      <dgm:spPr/>
    </dgm:pt>
    <dgm:pt modelId="{EFA3A5EF-FFD7-4D6E-90AD-D362598FA252}" type="pres">
      <dgm:prSet presAssocID="{10F2712B-CD53-4D77-88DF-EBA533B445CB}" presName="sibTrans" presStyleCnt="0"/>
      <dgm:spPr/>
    </dgm:pt>
    <dgm:pt modelId="{CA18CCB8-9DB5-454A-A03A-5D22A0FF6815}" type="pres">
      <dgm:prSet presAssocID="{A0E8DCFE-FC09-4B93-8EBE-2186925C5A83}" presName="compNode" presStyleCnt="0"/>
      <dgm:spPr/>
    </dgm:pt>
    <dgm:pt modelId="{A6B17550-5FAE-4BF4-A38B-AFBD20D16FD3}" type="pres">
      <dgm:prSet presAssocID="{A0E8DCFE-FC09-4B93-8EBE-2186925C5A83}" presName="bgRect" presStyleLbl="bgShp" presStyleIdx="3" presStyleCnt="6"/>
      <dgm:spPr/>
    </dgm:pt>
    <dgm:pt modelId="{F3FA0BA6-AA0B-4D81-AE9D-91A06B4578CF}" type="pres">
      <dgm:prSet presAssocID="{A0E8DCFE-FC09-4B93-8EBE-2186925C5A83}"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s"/>
        </a:ext>
      </dgm:extLst>
    </dgm:pt>
    <dgm:pt modelId="{1B5219CC-2980-4D44-B416-150043BD82D0}" type="pres">
      <dgm:prSet presAssocID="{A0E8DCFE-FC09-4B93-8EBE-2186925C5A83}" presName="spaceRect" presStyleCnt="0"/>
      <dgm:spPr/>
    </dgm:pt>
    <dgm:pt modelId="{846AC625-A6A5-4D08-872E-1E3820BA07F8}" type="pres">
      <dgm:prSet presAssocID="{A0E8DCFE-FC09-4B93-8EBE-2186925C5A83}" presName="parTx" presStyleLbl="revTx" presStyleIdx="3" presStyleCnt="6">
        <dgm:presLayoutVars>
          <dgm:chMax val="0"/>
          <dgm:chPref val="0"/>
        </dgm:presLayoutVars>
      </dgm:prSet>
      <dgm:spPr/>
    </dgm:pt>
    <dgm:pt modelId="{F1A605C6-7FC0-4D2D-BEBB-EB37737F5A22}" type="pres">
      <dgm:prSet presAssocID="{78210DFF-0401-4B8B-B004-9DF249BA5DDD}" presName="sibTrans" presStyleCnt="0"/>
      <dgm:spPr/>
    </dgm:pt>
    <dgm:pt modelId="{751C3B65-52F2-4F7E-8714-D4F83EC06EB2}" type="pres">
      <dgm:prSet presAssocID="{B867C352-BC5D-4348-92D4-529D06CEDC38}" presName="compNode" presStyleCnt="0"/>
      <dgm:spPr/>
    </dgm:pt>
    <dgm:pt modelId="{FBF2811F-A185-4D26-B05B-E242EED8AFDB}" type="pres">
      <dgm:prSet presAssocID="{B867C352-BC5D-4348-92D4-529D06CEDC38}" presName="bgRect" presStyleLbl="bgShp" presStyleIdx="4" presStyleCnt="6"/>
      <dgm:spPr/>
    </dgm:pt>
    <dgm:pt modelId="{6232023C-BA23-4C40-9C2F-13E9464ED9BF}" type="pres">
      <dgm:prSet presAssocID="{B867C352-BC5D-4348-92D4-529D06CEDC3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cracker"/>
        </a:ext>
      </dgm:extLst>
    </dgm:pt>
    <dgm:pt modelId="{AD3ABF96-FB1B-4BF3-B510-EEAAF3337B70}" type="pres">
      <dgm:prSet presAssocID="{B867C352-BC5D-4348-92D4-529D06CEDC38}" presName="spaceRect" presStyleCnt="0"/>
      <dgm:spPr/>
    </dgm:pt>
    <dgm:pt modelId="{CE55612F-6A9F-4126-AEBA-951AF12F0383}" type="pres">
      <dgm:prSet presAssocID="{B867C352-BC5D-4348-92D4-529D06CEDC38}" presName="parTx" presStyleLbl="revTx" presStyleIdx="4" presStyleCnt="6">
        <dgm:presLayoutVars>
          <dgm:chMax val="0"/>
          <dgm:chPref val="0"/>
        </dgm:presLayoutVars>
      </dgm:prSet>
      <dgm:spPr/>
    </dgm:pt>
    <dgm:pt modelId="{80AAA66A-3104-46A5-82E8-4268B3F0A837}" type="pres">
      <dgm:prSet presAssocID="{A8684C87-F521-4136-A869-2E5543D23060}" presName="sibTrans" presStyleCnt="0"/>
      <dgm:spPr/>
    </dgm:pt>
    <dgm:pt modelId="{9D67BBEC-958C-4AA1-9046-1D56FF0104D6}" type="pres">
      <dgm:prSet presAssocID="{D6848DF5-5133-463E-9F4F-D003F10A3590}" presName="compNode" presStyleCnt="0"/>
      <dgm:spPr/>
    </dgm:pt>
    <dgm:pt modelId="{4930E4DE-9224-426F-8D1F-6EC6990C5B30}" type="pres">
      <dgm:prSet presAssocID="{D6848DF5-5133-463E-9F4F-D003F10A3590}" presName="bgRect" presStyleLbl="bgShp" presStyleIdx="5" presStyleCnt="6"/>
      <dgm:spPr/>
    </dgm:pt>
    <dgm:pt modelId="{4A5EE7F8-7114-4CFA-9C1B-314D37E2804F}" type="pres">
      <dgm:prSet presAssocID="{D6848DF5-5133-463E-9F4F-D003F10A35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23CB51F2-5D75-442F-96D9-FD3E781C0635}" type="pres">
      <dgm:prSet presAssocID="{D6848DF5-5133-463E-9F4F-D003F10A3590}" presName="spaceRect" presStyleCnt="0"/>
      <dgm:spPr/>
    </dgm:pt>
    <dgm:pt modelId="{521EC4CC-5FDA-4D86-AAB7-6533A9316FF4}" type="pres">
      <dgm:prSet presAssocID="{D6848DF5-5133-463E-9F4F-D003F10A3590}" presName="parTx" presStyleLbl="revTx" presStyleIdx="5" presStyleCnt="6">
        <dgm:presLayoutVars>
          <dgm:chMax val="0"/>
          <dgm:chPref val="0"/>
        </dgm:presLayoutVars>
      </dgm:prSet>
      <dgm:spPr/>
    </dgm:pt>
  </dgm:ptLst>
  <dgm:cxnLst>
    <dgm:cxn modelId="{1FE7D423-B3D0-4B4F-89F4-94936518CDC5}" type="presOf" srcId="{B867C352-BC5D-4348-92D4-529D06CEDC38}" destId="{CE55612F-6A9F-4126-AEBA-951AF12F0383}" srcOrd="0" destOrd="0" presId="urn:microsoft.com/office/officeart/2018/2/layout/IconVerticalSolidList"/>
    <dgm:cxn modelId="{2BDD025B-9F54-4B21-A16D-5C4C96B94FBC}" type="presOf" srcId="{D317712E-F5C3-481A-AE80-3D889665EF12}" destId="{FFB75A01-2610-46FA-85BC-0ADDC7969100}" srcOrd="0" destOrd="0" presId="urn:microsoft.com/office/officeart/2018/2/layout/IconVerticalSolidList"/>
    <dgm:cxn modelId="{1441765C-7175-4AF9-ABE0-D2955354C7CF}" srcId="{0E584D2A-2870-47D8-8E9C-708924EE6569}" destId="{D6848DF5-5133-463E-9F4F-D003F10A3590}" srcOrd="5" destOrd="0" parTransId="{D583F6AE-BD11-400A-BBB6-7C9DA7943314}" sibTransId="{B65C88BB-F06A-48F3-87AE-83FB17B84181}"/>
    <dgm:cxn modelId="{3AC70E61-F4E2-492F-8CEE-6F6A659B7E07}" type="presOf" srcId="{D6848DF5-5133-463E-9F4F-D003F10A3590}" destId="{521EC4CC-5FDA-4D86-AAB7-6533A9316FF4}" srcOrd="0" destOrd="0" presId="urn:microsoft.com/office/officeart/2018/2/layout/IconVerticalSolidList"/>
    <dgm:cxn modelId="{A9E47E64-DCE6-4F8A-8CDA-A5497F6EA369}" srcId="{0E584D2A-2870-47D8-8E9C-708924EE6569}" destId="{B867C352-BC5D-4348-92D4-529D06CEDC38}" srcOrd="4" destOrd="0" parTransId="{41D6E834-0A68-44AB-8C49-EF8CE46B2CC2}" sibTransId="{A8684C87-F521-4136-A869-2E5543D23060}"/>
    <dgm:cxn modelId="{FC5A7556-5FFC-46F3-94AC-4B53D5A3A9AE}" type="presOf" srcId="{E1C3923E-02D3-441D-8B93-F2382F051132}" destId="{B9DA9A0D-BF58-4C92-974F-DC37CDDA0184}" srcOrd="0" destOrd="0" presId="urn:microsoft.com/office/officeart/2018/2/layout/IconVerticalSolidList"/>
    <dgm:cxn modelId="{47024A97-6BB6-42B4-BE6B-7FB984B3D27D}" type="presOf" srcId="{A0E8DCFE-FC09-4B93-8EBE-2186925C5A83}" destId="{846AC625-A6A5-4D08-872E-1E3820BA07F8}" srcOrd="0" destOrd="0" presId="urn:microsoft.com/office/officeart/2018/2/layout/IconVerticalSolidList"/>
    <dgm:cxn modelId="{6076C9C8-B290-4309-A3AF-2232320F0E31}" type="presOf" srcId="{0E584D2A-2870-47D8-8E9C-708924EE6569}" destId="{7846A7BF-4DE7-45BB-9DDA-EEA1074D2AE9}" srcOrd="0" destOrd="0" presId="urn:microsoft.com/office/officeart/2018/2/layout/IconVerticalSolidList"/>
    <dgm:cxn modelId="{9FE6C4CA-A21C-4657-B4AF-8E10C5204BD6}" type="presOf" srcId="{26F423CD-1DE3-4409-816E-E19DD3D2FDC1}" destId="{FD42E8F2-6615-4872-9D34-2C92AF407296}" srcOrd="0" destOrd="0" presId="urn:microsoft.com/office/officeart/2018/2/layout/IconVerticalSolidList"/>
    <dgm:cxn modelId="{7970ABDC-A432-46CC-A3B3-3F5706065F89}" srcId="{0E584D2A-2870-47D8-8E9C-708924EE6569}" destId="{D317712E-F5C3-481A-AE80-3D889665EF12}" srcOrd="0" destOrd="0" parTransId="{ECDF04CB-96ED-4466-8632-45E979CAB8BC}" sibTransId="{D2B867F5-FAC7-41D3-BDDB-504E2D5DA96B}"/>
    <dgm:cxn modelId="{379384EE-C5F0-44F6-A9F6-69AA680E85AB}" srcId="{0E584D2A-2870-47D8-8E9C-708924EE6569}" destId="{E1C3923E-02D3-441D-8B93-F2382F051132}" srcOrd="2" destOrd="0" parTransId="{810E9A40-6AA3-4270-B4D2-81AC58D5B45A}" sibTransId="{10F2712B-CD53-4D77-88DF-EBA533B445CB}"/>
    <dgm:cxn modelId="{0C0707F2-2583-4D3E-8B3D-B79F7F404E64}" srcId="{0E584D2A-2870-47D8-8E9C-708924EE6569}" destId="{26F423CD-1DE3-4409-816E-E19DD3D2FDC1}" srcOrd="1" destOrd="0" parTransId="{3E92DE2E-0A0E-48F9-9FB9-D86E90DAFF6C}" sibTransId="{32927E1A-D428-497C-A7DD-CCA1EA17A28F}"/>
    <dgm:cxn modelId="{3EDA36F6-AB32-4E1C-8E00-BE808DBD1545}" srcId="{0E584D2A-2870-47D8-8E9C-708924EE6569}" destId="{A0E8DCFE-FC09-4B93-8EBE-2186925C5A83}" srcOrd="3" destOrd="0" parTransId="{CD47505B-7C5C-4CFE-86C2-6465038B53BA}" sibTransId="{78210DFF-0401-4B8B-B004-9DF249BA5DDD}"/>
    <dgm:cxn modelId="{7C6EC229-13DF-412C-B5DD-05D32FFB4EF0}" type="presParOf" srcId="{7846A7BF-4DE7-45BB-9DDA-EEA1074D2AE9}" destId="{731EC087-4803-42C4-8115-59F48A9E2C8F}" srcOrd="0" destOrd="0" presId="urn:microsoft.com/office/officeart/2018/2/layout/IconVerticalSolidList"/>
    <dgm:cxn modelId="{3397909D-B5FA-43CE-9DF7-EA6A0FBA502B}" type="presParOf" srcId="{731EC087-4803-42C4-8115-59F48A9E2C8F}" destId="{BD83A514-342F-40D4-81E8-63DAACD47ABB}" srcOrd="0" destOrd="0" presId="urn:microsoft.com/office/officeart/2018/2/layout/IconVerticalSolidList"/>
    <dgm:cxn modelId="{EC20345C-F5D3-4254-96A7-7005A76B2C08}" type="presParOf" srcId="{731EC087-4803-42C4-8115-59F48A9E2C8F}" destId="{34D858B4-6F1D-45AF-A525-A293185E93E9}" srcOrd="1" destOrd="0" presId="urn:microsoft.com/office/officeart/2018/2/layout/IconVerticalSolidList"/>
    <dgm:cxn modelId="{3D70A3AD-D947-41D2-9C8E-88E1034B8C54}" type="presParOf" srcId="{731EC087-4803-42C4-8115-59F48A9E2C8F}" destId="{E2AFED0A-26AF-4AB1-9A92-A008EF848069}" srcOrd="2" destOrd="0" presId="urn:microsoft.com/office/officeart/2018/2/layout/IconVerticalSolidList"/>
    <dgm:cxn modelId="{36EDC5F2-7C32-4713-878E-461733AA8864}" type="presParOf" srcId="{731EC087-4803-42C4-8115-59F48A9E2C8F}" destId="{FFB75A01-2610-46FA-85BC-0ADDC7969100}" srcOrd="3" destOrd="0" presId="urn:microsoft.com/office/officeart/2018/2/layout/IconVerticalSolidList"/>
    <dgm:cxn modelId="{5BCA6C8B-B832-4378-9A06-6C16A5F62D53}" type="presParOf" srcId="{7846A7BF-4DE7-45BB-9DDA-EEA1074D2AE9}" destId="{DD0EA6E5-2C8D-4806-A48B-CBE633F521F1}" srcOrd="1" destOrd="0" presId="urn:microsoft.com/office/officeart/2018/2/layout/IconVerticalSolidList"/>
    <dgm:cxn modelId="{C30B18FD-985E-4A8B-AA36-5AD8F98B6340}" type="presParOf" srcId="{7846A7BF-4DE7-45BB-9DDA-EEA1074D2AE9}" destId="{3141DD93-0014-4FDF-9EA0-D21220CDB1A5}" srcOrd="2" destOrd="0" presId="urn:microsoft.com/office/officeart/2018/2/layout/IconVerticalSolidList"/>
    <dgm:cxn modelId="{5D7425C1-90AF-4B32-BEE2-BD136596337B}" type="presParOf" srcId="{3141DD93-0014-4FDF-9EA0-D21220CDB1A5}" destId="{9B64D2FA-30DE-41BD-84FC-E01D1025CD1B}" srcOrd="0" destOrd="0" presId="urn:microsoft.com/office/officeart/2018/2/layout/IconVerticalSolidList"/>
    <dgm:cxn modelId="{C7C477D0-C71C-4107-B9E8-81BB0BAA3810}" type="presParOf" srcId="{3141DD93-0014-4FDF-9EA0-D21220CDB1A5}" destId="{A4CE82BC-C2DB-4D80-9BFF-DFE4898F5172}" srcOrd="1" destOrd="0" presId="urn:microsoft.com/office/officeart/2018/2/layout/IconVerticalSolidList"/>
    <dgm:cxn modelId="{ACA165CC-B9F2-4A6B-8199-C4200C3AA5DE}" type="presParOf" srcId="{3141DD93-0014-4FDF-9EA0-D21220CDB1A5}" destId="{BD898DB3-FC2D-428D-B421-81EBD45440CC}" srcOrd="2" destOrd="0" presId="urn:microsoft.com/office/officeart/2018/2/layout/IconVerticalSolidList"/>
    <dgm:cxn modelId="{1073AA68-5AE4-48D7-ABD8-5A60571E80E6}" type="presParOf" srcId="{3141DD93-0014-4FDF-9EA0-D21220CDB1A5}" destId="{FD42E8F2-6615-4872-9D34-2C92AF407296}" srcOrd="3" destOrd="0" presId="urn:microsoft.com/office/officeart/2018/2/layout/IconVerticalSolidList"/>
    <dgm:cxn modelId="{D58851C8-A04A-45C0-808C-FD64821F560A}" type="presParOf" srcId="{7846A7BF-4DE7-45BB-9DDA-EEA1074D2AE9}" destId="{B4D255A9-9259-4329-9B88-A6B192AAD1E5}" srcOrd="3" destOrd="0" presId="urn:microsoft.com/office/officeart/2018/2/layout/IconVerticalSolidList"/>
    <dgm:cxn modelId="{8CA0F522-7057-4349-99B3-AABAB8046D28}" type="presParOf" srcId="{7846A7BF-4DE7-45BB-9DDA-EEA1074D2AE9}" destId="{5843CDFF-0432-4C59-92E4-B4641B5E956A}" srcOrd="4" destOrd="0" presId="urn:microsoft.com/office/officeart/2018/2/layout/IconVerticalSolidList"/>
    <dgm:cxn modelId="{DB11D33D-7873-4024-A0D6-B905A85E3522}" type="presParOf" srcId="{5843CDFF-0432-4C59-92E4-B4641B5E956A}" destId="{89738BAB-D220-4F60-BCA1-443F62832752}" srcOrd="0" destOrd="0" presId="urn:microsoft.com/office/officeart/2018/2/layout/IconVerticalSolidList"/>
    <dgm:cxn modelId="{B4A3099B-4D84-40FE-B467-45E18019D5DB}" type="presParOf" srcId="{5843CDFF-0432-4C59-92E4-B4641B5E956A}" destId="{83936E7A-0B8C-4753-8155-B13CA5408A0D}" srcOrd="1" destOrd="0" presId="urn:microsoft.com/office/officeart/2018/2/layout/IconVerticalSolidList"/>
    <dgm:cxn modelId="{E1BD6212-B820-4BC5-AE0B-58E37CCF7013}" type="presParOf" srcId="{5843CDFF-0432-4C59-92E4-B4641B5E956A}" destId="{D0DDD483-0FCE-4471-8440-A4C6E5B0728C}" srcOrd="2" destOrd="0" presId="urn:microsoft.com/office/officeart/2018/2/layout/IconVerticalSolidList"/>
    <dgm:cxn modelId="{11FA898C-D08C-496B-A2C4-3E5FF7AB4887}" type="presParOf" srcId="{5843CDFF-0432-4C59-92E4-B4641B5E956A}" destId="{B9DA9A0D-BF58-4C92-974F-DC37CDDA0184}" srcOrd="3" destOrd="0" presId="urn:microsoft.com/office/officeart/2018/2/layout/IconVerticalSolidList"/>
    <dgm:cxn modelId="{9928D8F3-E9EE-476B-B639-64428C86CC97}" type="presParOf" srcId="{7846A7BF-4DE7-45BB-9DDA-EEA1074D2AE9}" destId="{EFA3A5EF-FFD7-4D6E-90AD-D362598FA252}" srcOrd="5" destOrd="0" presId="urn:microsoft.com/office/officeart/2018/2/layout/IconVerticalSolidList"/>
    <dgm:cxn modelId="{06A46761-FF93-4BE4-830E-F1BCA8A14FFD}" type="presParOf" srcId="{7846A7BF-4DE7-45BB-9DDA-EEA1074D2AE9}" destId="{CA18CCB8-9DB5-454A-A03A-5D22A0FF6815}" srcOrd="6" destOrd="0" presId="urn:microsoft.com/office/officeart/2018/2/layout/IconVerticalSolidList"/>
    <dgm:cxn modelId="{93A33959-0B87-49B5-A94E-B8E6DF5EDF1E}" type="presParOf" srcId="{CA18CCB8-9DB5-454A-A03A-5D22A0FF6815}" destId="{A6B17550-5FAE-4BF4-A38B-AFBD20D16FD3}" srcOrd="0" destOrd="0" presId="urn:microsoft.com/office/officeart/2018/2/layout/IconVerticalSolidList"/>
    <dgm:cxn modelId="{35979DC1-9441-45E1-B459-CE191DF1F032}" type="presParOf" srcId="{CA18CCB8-9DB5-454A-A03A-5D22A0FF6815}" destId="{F3FA0BA6-AA0B-4D81-AE9D-91A06B4578CF}" srcOrd="1" destOrd="0" presId="urn:microsoft.com/office/officeart/2018/2/layout/IconVerticalSolidList"/>
    <dgm:cxn modelId="{29D8AB1D-2EF2-4585-9DA3-7CF7AE704278}" type="presParOf" srcId="{CA18CCB8-9DB5-454A-A03A-5D22A0FF6815}" destId="{1B5219CC-2980-4D44-B416-150043BD82D0}" srcOrd="2" destOrd="0" presId="urn:microsoft.com/office/officeart/2018/2/layout/IconVerticalSolidList"/>
    <dgm:cxn modelId="{B946DEAB-C1F0-492B-8ACB-F1FA19735655}" type="presParOf" srcId="{CA18CCB8-9DB5-454A-A03A-5D22A0FF6815}" destId="{846AC625-A6A5-4D08-872E-1E3820BA07F8}" srcOrd="3" destOrd="0" presId="urn:microsoft.com/office/officeart/2018/2/layout/IconVerticalSolidList"/>
    <dgm:cxn modelId="{3983BD9E-64E9-4FBA-902A-D3802F7AB0F0}" type="presParOf" srcId="{7846A7BF-4DE7-45BB-9DDA-EEA1074D2AE9}" destId="{F1A605C6-7FC0-4D2D-BEBB-EB37737F5A22}" srcOrd="7" destOrd="0" presId="urn:microsoft.com/office/officeart/2018/2/layout/IconVerticalSolidList"/>
    <dgm:cxn modelId="{7BD025F2-0F04-499A-AFCA-1F938FCA6CAD}" type="presParOf" srcId="{7846A7BF-4DE7-45BB-9DDA-EEA1074D2AE9}" destId="{751C3B65-52F2-4F7E-8714-D4F83EC06EB2}" srcOrd="8" destOrd="0" presId="urn:microsoft.com/office/officeart/2018/2/layout/IconVerticalSolidList"/>
    <dgm:cxn modelId="{F5B42CF8-E2C1-45C2-88B8-A291524732F7}" type="presParOf" srcId="{751C3B65-52F2-4F7E-8714-D4F83EC06EB2}" destId="{FBF2811F-A185-4D26-B05B-E242EED8AFDB}" srcOrd="0" destOrd="0" presId="urn:microsoft.com/office/officeart/2018/2/layout/IconVerticalSolidList"/>
    <dgm:cxn modelId="{7C4508C5-00F6-4801-8484-C73C05164E56}" type="presParOf" srcId="{751C3B65-52F2-4F7E-8714-D4F83EC06EB2}" destId="{6232023C-BA23-4C40-9C2F-13E9464ED9BF}" srcOrd="1" destOrd="0" presId="urn:microsoft.com/office/officeart/2018/2/layout/IconVerticalSolidList"/>
    <dgm:cxn modelId="{C86A2F43-6B09-438F-878D-59DF64FF2DC4}" type="presParOf" srcId="{751C3B65-52F2-4F7E-8714-D4F83EC06EB2}" destId="{AD3ABF96-FB1B-4BF3-B510-EEAAF3337B70}" srcOrd="2" destOrd="0" presId="urn:microsoft.com/office/officeart/2018/2/layout/IconVerticalSolidList"/>
    <dgm:cxn modelId="{D95D9A5F-49D4-4EE5-97F1-60CC65AB758A}" type="presParOf" srcId="{751C3B65-52F2-4F7E-8714-D4F83EC06EB2}" destId="{CE55612F-6A9F-4126-AEBA-951AF12F0383}" srcOrd="3" destOrd="0" presId="urn:microsoft.com/office/officeart/2018/2/layout/IconVerticalSolidList"/>
    <dgm:cxn modelId="{BF042F04-DD68-4592-AE4E-CFF411EF2894}" type="presParOf" srcId="{7846A7BF-4DE7-45BB-9DDA-EEA1074D2AE9}" destId="{80AAA66A-3104-46A5-82E8-4268B3F0A837}" srcOrd="9" destOrd="0" presId="urn:microsoft.com/office/officeart/2018/2/layout/IconVerticalSolidList"/>
    <dgm:cxn modelId="{18754323-F8C4-4355-8F46-BC037EE280E4}" type="presParOf" srcId="{7846A7BF-4DE7-45BB-9DDA-EEA1074D2AE9}" destId="{9D67BBEC-958C-4AA1-9046-1D56FF0104D6}" srcOrd="10" destOrd="0" presId="urn:microsoft.com/office/officeart/2018/2/layout/IconVerticalSolidList"/>
    <dgm:cxn modelId="{9707E71B-3C18-43EE-8E5B-8650CE9A5804}" type="presParOf" srcId="{9D67BBEC-958C-4AA1-9046-1D56FF0104D6}" destId="{4930E4DE-9224-426F-8D1F-6EC6990C5B30}" srcOrd="0" destOrd="0" presId="urn:microsoft.com/office/officeart/2018/2/layout/IconVerticalSolidList"/>
    <dgm:cxn modelId="{579EFB40-E625-49F9-9625-128BB082CBCF}" type="presParOf" srcId="{9D67BBEC-958C-4AA1-9046-1D56FF0104D6}" destId="{4A5EE7F8-7114-4CFA-9C1B-314D37E2804F}" srcOrd="1" destOrd="0" presId="urn:microsoft.com/office/officeart/2018/2/layout/IconVerticalSolidList"/>
    <dgm:cxn modelId="{AD6D307F-AD88-42A4-9D4B-E461C39057A3}" type="presParOf" srcId="{9D67BBEC-958C-4AA1-9046-1D56FF0104D6}" destId="{23CB51F2-5D75-442F-96D9-FD3E781C0635}" srcOrd="2" destOrd="0" presId="urn:microsoft.com/office/officeart/2018/2/layout/IconVerticalSolidList"/>
    <dgm:cxn modelId="{EB7067C0-7351-4D00-B5AE-973D75285CA4}" type="presParOf" srcId="{9D67BBEC-958C-4AA1-9046-1D56FF0104D6}" destId="{521EC4CC-5FDA-4D86-AAB7-6533A9316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D5242D-1CFB-499C-9E45-49427DFDDD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18B9E7-782C-4B83-A4CB-5D9DC712E89A}">
      <dgm:prSet/>
      <dgm:spPr/>
      <dgm:t>
        <a:bodyPr/>
        <a:lstStyle/>
        <a:p>
          <a:r>
            <a:rPr lang="en-US"/>
            <a:t>Deadline to certify is Dec. 1 for presidential contest, Dec. 3 for all others. </a:t>
          </a:r>
        </a:p>
      </dgm:t>
    </dgm:pt>
    <dgm:pt modelId="{406F2901-F5DE-4905-B607-8E7C8A82288C}" type="parTrans" cxnId="{DA15BFED-4710-4D81-986F-E00C679091D5}">
      <dgm:prSet/>
      <dgm:spPr/>
      <dgm:t>
        <a:bodyPr/>
        <a:lstStyle/>
        <a:p>
          <a:endParaRPr lang="en-US"/>
        </a:p>
      </dgm:t>
    </dgm:pt>
    <dgm:pt modelId="{EEC17D65-5F02-448F-8883-74DE5BEBD0CB}" type="sibTrans" cxnId="{DA15BFED-4710-4D81-986F-E00C679091D5}">
      <dgm:prSet/>
      <dgm:spPr/>
      <dgm:t>
        <a:bodyPr/>
        <a:lstStyle/>
        <a:p>
          <a:endParaRPr lang="en-US"/>
        </a:p>
      </dgm:t>
    </dgm:pt>
    <dgm:pt modelId="{0213EA96-ACE5-42E5-AB2F-3F1E76749EC7}">
      <dgm:prSet/>
      <dgm:spPr/>
      <dgm:t>
        <a:bodyPr/>
        <a:lstStyle/>
        <a:p>
          <a:r>
            <a:rPr lang="en-US"/>
            <a:t>By November 30, the county elections official shall declare the elected candidate or candidates to all school and special district holding elections in November. This statutory deadline conflicts with the first one. </a:t>
          </a:r>
        </a:p>
      </dgm:t>
    </dgm:pt>
    <dgm:pt modelId="{7A11FFDD-920E-4569-9549-AAA585BBFBAF}" type="parTrans" cxnId="{BBC8E9C0-D9D5-42DF-B4EA-D4084176D15C}">
      <dgm:prSet/>
      <dgm:spPr/>
      <dgm:t>
        <a:bodyPr/>
        <a:lstStyle/>
        <a:p>
          <a:endParaRPr lang="en-US"/>
        </a:p>
      </dgm:t>
    </dgm:pt>
    <dgm:pt modelId="{858B0E1F-A0BE-4BB7-994D-291FB4F77A66}" type="sibTrans" cxnId="{BBC8E9C0-D9D5-42DF-B4EA-D4084176D15C}">
      <dgm:prSet/>
      <dgm:spPr/>
      <dgm:t>
        <a:bodyPr/>
        <a:lstStyle/>
        <a:p>
          <a:endParaRPr lang="en-US"/>
        </a:p>
      </dgm:t>
    </dgm:pt>
    <dgm:pt modelId="{D433AA09-B3FD-446A-9A64-0E2CA449F054}">
      <dgm:prSet/>
      <dgm:spPr/>
      <dgm:t>
        <a:bodyPr/>
        <a:lstStyle/>
        <a:p>
          <a:r>
            <a:rPr lang="en-US"/>
            <a:t>Within five (5) days after the completion of the official canvass, any voter may request a recount by filing a written request with the Elections official and specifying that candidates and/or measures are to be recounted.	</a:t>
          </a:r>
        </a:p>
      </dgm:t>
    </dgm:pt>
    <dgm:pt modelId="{D08C5412-62E1-4671-BA41-047DC7100EC6}" type="parTrans" cxnId="{A7638611-5ED3-402A-8646-C7995CE5F4EF}">
      <dgm:prSet/>
      <dgm:spPr/>
      <dgm:t>
        <a:bodyPr/>
        <a:lstStyle/>
        <a:p>
          <a:endParaRPr lang="en-US"/>
        </a:p>
      </dgm:t>
    </dgm:pt>
    <dgm:pt modelId="{0146D091-2278-4A8A-905C-FF0C13B1B225}" type="sibTrans" cxnId="{A7638611-5ED3-402A-8646-C7995CE5F4EF}">
      <dgm:prSet/>
      <dgm:spPr/>
      <dgm:t>
        <a:bodyPr/>
        <a:lstStyle/>
        <a:p>
          <a:endParaRPr lang="en-US"/>
        </a:p>
      </dgm:t>
    </dgm:pt>
    <dgm:pt modelId="{2C0FFC65-D37C-442D-A905-6A1B2AEB6808}" type="pres">
      <dgm:prSet presAssocID="{46D5242D-1CFB-499C-9E45-49427DFDDD4F}" presName="root" presStyleCnt="0">
        <dgm:presLayoutVars>
          <dgm:dir/>
          <dgm:resizeHandles val="exact"/>
        </dgm:presLayoutVars>
      </dgm:prSet>
      <dgm:spPr/>
    </dgm:pt>
    <dgm:pt modelId="{B23773D9-2334-46C7-BCFA-F5F809E67BD0}" type="pres">
      <dgm:prSet presAssocID="{EF18B9E7-782C-4B83-A4CB-5D9DC712E89A}" presName="compNode" presStyleCnt="0"/>
      <dgm:spPr/>
    </dgm:pt>
    <dgm:pt modelId="{1F19F984-2A0A-4427-9269-1B6D146B3A1C}" type="pres">
      <dgm:prSet presAssocID="{EF18B9E7-782C-4B83-A4CB-5D9DC712E89A}" presName="bgRect" presStyleLbl="bgShp" presStyleIdx="0" presStyleCnt="3"/>
      <dgm:spPr/>
    </dgm:pt>
    <dgm:pt modelId="{58846A7E-0C82-4B7F-A090-E5D8DE891923}" type="pres">
      <dgm:prSet presAssocID="{EF18B9E7-782C-4B83-A4CB-5D9DC712E8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E4152B40-0465-4EFE-BC2F-F281711A83C2}" type="pres">
      <dgm:prSet presAssocID="{EF18B9E7-782C-4B83-A4CB-5D9DC712E89A}" presName="spaceRect" presStyleCnt="0"/>
      <dgm:spPr/>
    </dgm:pt>
    <dgm:pt modelId="{E716E1F5-92BF-4702-B9AB-2A453DE01BC2}" type="pres">
      <dgm:prSet presAssocID="{EF18B9E7-782C-4B83-A4CB-5D9DC712E89A}" presName="parTx" presStyleLbl="revTx" presStyleIdx="0" presStyleCnt="3">
        <dgm:presLayoutVars>
          <dgm:chMax val="0"/>
          <dgm:chPref val="0"/>
        </dgm:presLayoutVars>
      </dgm:prSet>
      <dgm:spPr/>
    </dgm:pt>
    <dgm:pt modelId="{AD43E2B5-A2A0-4601-83F4-BCA07E5B2CE1}" type="pres">
      <dgm:prSet presAssocID="{EEC17D65-5F02-448F-8883-74DE5BEBD0CB}" presName="sibTrans" presStyleCnt="0"/>
      <dgm:spPr/>
    </dgm:pt>
    <dgm:pt modelId="{215FFA93-224F-4F7D-B4C8-CC608829DC47}" type="pres">
      <dgm:prSet presAssocID="{0213EA96-ACE5-42E5-AB2F-3F1E76749EC7}" presName="compNode" presStyleCnt="0"/>
      <dgm:spPr/>
    </dgm:pt>
    <dgm:pt modelId="{9F6C1490-7B6F-4578-AA48-67C4863A25A0}" type="pres">
      <dgm:prSet presAssocID="{0213EA96-ACE5-42E5-AB2F-3F1E76749EC7}" presName="bgRect" presStyleLbl="bgShp" presStyleIdx="1" presStyleCnt="3"/>
      <dgm:spPr/>
    </dgm:pt>
    <dgm:pt modelId="{2F536F80-809C-438C-9E02-882C3B597E92}" type="pres">
      <dgm:prSet presAssocID="{0213EA96-ACE5-42E5-AB2F-3F1E76749E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429855D7-88C8-4442-919E-10D8C9D4B668}" type="pres">
      <dgm:prSet presAssocID="{0213EA96-ACE5-42E5-AB2F-3F1E76749EC7}" presName="spaceRect" presStyleCnt="0"/>
      <dgm:spPr/>
    </dgm:pt>
    <dgm:pt modelId="{B4DBC8C3-7496-46A4-9147-CFD6E14C30F2}" type="pres">
      <dgm:prSet presAssocID="{0213EA96-ACE5-42E5-AB2F-3F1E76749EC7}" presName="parTx" presStyleLbl="revTx" presStyleIdx="1" presStyleCnt="3">
        <dgm:presLayoutVars>
          <dgm:chMax val="0"/>
          <dgm:chPref val="0"/>
        </dgm:presLayoutVars>
      </dgm:prSet>
      <dgm:spPr/>
    </dgm:pt>
    <dgm:pt modelId="{44DC74A2-CE8D-4725-BA9D-FF5F01777F7D}" type="pres">
      <dgm:prSet presAssocID="{858B0E1F-A0BE-4BB7-994D-291FB4F77A66}" presName="sibTrans" presStyleCnt="0"/>
      <dgm:spPr/>
    </dgm:pt>
    <dgm:pt modelId="{34F9F3A0-2334-4890-BDC9-4A4F8A663B4C}" type="pres">
      <dgm:prSet presAssocID="{D433AA09-B3FD-446A-9A64-0E2CA449F054}" presName="compNode" presStyleCnt="0"/>
      <dgm:spPr/>
    </dgm:pt>
    <dgm:pt modelId="{4E5A60A5-2E78-4D1C-8432-52278ED0F53C}" type="pres">
      <dgm:prSet presAssocID="{D433AA09-B3FD-446A-9A64-0E2CA449F054}" presName="bgRect" presStyleLbl="bgShp" presStyleIdx="2" presStyleCnt="3"/>
      <dgm:spPr/>
    </dgm:pt>
    <dgm:pt modelId="{AF80363D-8645-484D-B916-25356A8D7A2B}" type="pres">
      <dgm:prSet presAssocID="{D433AA09-B3FD-446A-9A64-0E2CA449F0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031ABB3-F3D7-4B1E-83DB-9F9B3576D60D}" type="pres">
      <dgm:prSet presAssocID="{D433AA09-B3FD-446A-9A64-0E2CA449F054}" presName="spaceRect" presStyleCnt="0"/>
      <dgm:spPr/>
    </dgm:pt>
    <dgm:pt modelId="{BABC7D30-563E-4742-8255-D1C0383A5A00}" type="pres">
      <dgm:prSet presAssocID="{D433AA09-B3FD-446A-9A64-0E2CA449F054}" presName="parTx" presStyleLbl="revTx" presStyleIdx="2" presStyleCnt="3">
        <dgm:presLayoutVars>
          <dgm:chMax val="0"/>
          <dgm:chPref val="0"/>
        </dgm:presLayoutVars>
      </dgm:prSet>
      <dgm:spPr/>
    </dgm:pt>
  </dgm:ptLst>
  <dgm:cxnLst>
    <dgm:cxn modelId="{A7638611-5ED3-402A-8646-C7995CE5F4EF}" srcId="{46D5242D-1CFB-499C-9E45-49427DFDDD4F}" destId="{D433AA09-B3FD-446A-9A64-0E2CA449F054}" srcOrd="2" destOrd="0" parTransId="{D08C5412-62E1-4671-BA41-047DC7100EC6}" sibTransId="{0146D091-2278-4A8A-905C-FF0C13B1B225}"/>
    <dgm:cxn modelId="{8DD95870-E17D-46E5-9EFF-31C3A7B13712}" type="presOf" srcId="{D433AA09-B3FD-446A-9A64-0E2CA449F054}" destId="{BABC7D30-563E-4742-8255-D1C0383A5A00}" srcOrd="0" destOrd="0" presId="urn:microsoft.com/office/officeart/2018/2/layout/IconVerticalSolidList"/>
    <dgm:cxn modelId="{609A9370-D081-4327-AE8A-FF26E542D4DA}" type="presOf" srcId="{0213EA96-ACE5-42E5-AB2F-3F1E76749EC7}" destId="{B4DBC8C3-7496-46A4-9147-CFD6E14C30F2}" srcOrd="0" destOrd="0" presId="urn:microsoft.com/office/officeart/2018/2/layout/IconVerticalSolidList"/>
    <dgm:cxn modelId="{BBC29380-5FB5-4779-942F-39DEB29AD977}" type="presOf" srcId="{46D5242D-1CFB-499C-9E45-49427DFDDD4F}" destId="{2C0FFC65-D37C-442D-A905-6A1B2AEB6808}" srcOrd="0" destOrd="0" presId="urn:microsoft.com/office/officeart/2018/2/layout/IconVerticalSolidList"/>
    <dgm:cxn modelId="{418DD5B8-17AE-496F-8E5B-7AD42A7AA2D1}" type="presOf" srcId="{EF18B9E7-782C-4B83-A4CB-5D9DC712E89A}" destId="{E716E1F5-92BF-4702-B9AB-2A453DE01BC2}" srcOrd="0" destOrd="0" presId="urn:microsoft.com/office/officeart/2018/2/layout/IconVerticalSolidList"/>
    <dgm:cxn modelId="{BBC8E9C0-D9D5-42DF-B4EA-D4084176D15C}" srcId="{46D5242D-1CFB-499C-9E45-49427DFDDD4F}" destId="{0213EA96-ACE5-42E5-AB2F-3F1E76749EC7}" srcOrd="1" destOrd="0" parTransId="{7A11FFDD-920E-4569-9549-AAA585BBFBAF}" sibTransId="{858B0E1F-A0BE-4BB7-994D-291FB4F77A66}"/>
    <dgm:cxn modelId="{DA15BFED-4710-4D81-986F-E00C679091D5}" srcId="{46D5242D-1CFB-499C-9E45-49427DFDDD4F}" destId="{EF18B9E7-782C-4B83-A4CB-5D9DC712E89A}" srcOrd="0" destOrd="0" parTransId="{406F2901-F5DE-4905-B607-8E7C8A82288C}" sibTransId="{EEC17D65-5F02-448F-8883-74DE5BEBD0CB}"/>
    <dgm:cxn modelId="{5D9CBEE5-DF0A-491E-92E1-8AA3FCCC3EBE}" type="presParOf" srcId="{2C0FFC65-D37C-442D-A905-6A1B2AEB6808}" destId="{B23773D9-2334-46C7-BCFA-F5F809E67BD0}" srcOrd="0" destOrd="0" presId="urn:microsoft.com/office/officeart/2018/2/layout/IconVerticalSolidList"/>
    <dgm:cxn modelId="{00E119F3-FF42-42A3-B140-7B6DC4DA451F}" type="presParOf" srcId="{B23773D9-2334-46C7-BCFA-F5F809E67BD0}" destId="{1F19F984-2A0A-4427-9269-1B6D146B3A1C}" srcOrd="0" destOrd="0" presId="urn:microsoft.com/office/officeart/2018/2/layout/IconVerticalSolidList"/>
    <dgm:cxn modelId="{DDE19D18-3F03-4DAA-B91A-067D0ECBC5E7}" type="presParOf" srcId="{B23773D9-2334-46C7-BCFA-F5F809E67BD0}" destId="{58846A7E-0C82-4B7F-A090-E5D8DE891923}" srcOrd="1" destOrd="0" presId="urn:microsoft.com/office/officeart/2018/2/layout/IconVerticalSolidList"/>
    <dgm:cxn modelId="{FC403CF6-7139-4ECF-A69B-F216DDEC0AC3}" type="presParOf" srcId="{B23773D9-2334-46C7-BCFA-F5F809E67BD0}" destId="{E4152B40-0465-4EFE-BC2F-F281711A83C2}" srcOrd="2" destOrd="0" presId="urn:microsoft.com/office/officeart/2018/2/layout/IconVerticalSolidList"/>
    <dgm:cxn modelId="{148C9DA5-3D7D-47B7-A101-5E133A2C12F6}" type="presParOf" srcId="{B23773D9-2334-46C7-BCFA-F5F809E67BD0}" destId="{E716E1F5-92BF-4702-B9AB-2A453DE01BC2}" srcOrd="3" destOrd="0" presId="urn:microsoft.com/office/officeart/2018/2/layout/IconVerticalSolidList"/>
    <dgm:cxn modelId="{70D42FC6-36EF-46B5-979E-F64CF9103F51}" type="presParOf" srcId="{2C0FFC65-D37C-442D-A905-6A1B2AEB6808}" destId="{AD43E2B5-A2A0-4601-83F4-BCA07E5B2CE1}" srcOrd="1" destOrd="0" presId="urn:microsoft.com/office/officeart/2018/2/layout/IconVerticalSolidList"/>
    <dgm:cxn modelId="{B056286E-632D-4D5C-94A9-DB55B20751CD}" type="presParOf" srcId="{2C0FFC65-D37C-442D-A905-6A1B2AEB6808}" destId="{215FFA93-224F-4F7D-B4C8-CC608829DC47}" srcOrd="2" destOrd="0" presId="urn:microsoft.com/office/officeart/2018/2/layout/IconVerticalSolidList"/>
    <dgm:cxn modelId="{53165E17-4527-4484-81BC-9FC6773C428D}" type="presParOf" srcId="{215FFA93-224F-4F7D-B4C8-CC608829DC47}" destId="{9F6C1490-7B6F-4578-AA48-67C4863A25A0}" srcOrd="0" destOrd="0" presId="urn:microsoft.com/office/officeart/2018/2/layout/IconVerticalSolidList"/>
    <dgm:cxn modelId="{09F4B425-F208-4ABC-BD84-722DE94F4198}" type="presParOf" srcId="{215FFA93-224F-4F7D-B4C8-CC608829DC47}" destId="{2F536F80-809C-438C-9E02-882C3B597E92}" srcOrd="1" destOrd="0" presId="urn:microsoft.com/office/officeart/2018/2/layout/IconVerticalSolidList"/>
    <dgm:cxn modelId="{EFE5A597-8E98-470F-A188-217A0B073DD4}" type="presParOf" srcId="{215FFA93-224F-4F7D-B4C8-CC608829DC47}" destId="{429855D7-88C8-4442-919E-10D8C9D4B668}" srcOrd="2" destOrd="0" presId="urn:microsoft.com/office/officeart/2018/2/layout/IconVerticalSolidList"/>
    <dgm:cxn modelId="{2DFF65E8-F920-412D-B939-19B25BC235B2}" type="presParOf" srcId="{215FFA93-224F-4F7D-B4C8-CC608829DC47}" destId="{B4DBC8C3-7496-46A4-9147-CFD6E14C30F2}" srcOrd="3" destOrd="0" presId="urn:microsoft.com/office/officeart/2018/2/layout/IconVerticalSolidList"/>
    <dgm:cxn modelId="{8C7DAC7C-134D-43DA-99F2-6E4961615A32}" type="presParOf" srcId="{2C0FFC65-D37C-442D-A905-6A1B2AEB6808}" destId="{44DC74A2-CE8D-4725-BA9D-FF5F01777F7D}" srcOrd="3" destOrd="0" presId="urn:microsoft.com/office/officeart/2018/2/layout/IconVerticalSolidList"/>
    <dgm:cxn modelId="{F67CFA86-6744-44D1-BBF4-D135894F7DBA}" type="presParOf" srcId="{2C0FFC65-D37C-442D-A905-6A1B2AEB6808}" destId="{34F9F3A0-2334-4890-BDC9-4A4F8A663B4C}" srcOrd="4" destOrd="0" presId="urn:microsoft.com/office/officeart/2018/2/layout/IconVerticalSolidList"/>
    <dgm:cxn modelId="{08C0D576-DDB6-4CC5-8F9F-A7DF502DE8FC}" type="presParOf" srcId="{34F9F3A0-2334-4890-BDC9-4A4F8A663B4C}" destId="{4E5A60A5-2E78-4D1C-8432-52278ED0F53C}" srcOrd="0" destOrd="0" presId="urn:microsoft.com/office/officeart/2018/2/layout/IconVerticalSolidList"/>
    <dgm:cxn modelId="{C6C9C2BA-2FCD-417E-9AE0-FFC710542A25}" type="presParOf" srcId="{34F9F3A0-2334-4890-BDC9-4A4F8A663B4C}" destId="{AF80363D-8645-484D-B916-25356A8D7A2B}" srcOrd="1" destOrd="0" presId="urn:microsoft.com/office/officeart/2018/2/layout/IconVerticalSolidList"/>
    <dgm:cxn modelId="{3DA7A842-DD28-4D51-AE84-F2FC86E5EF1B}" type="presParOf" srcId="{34F9F3A0-2334-4890-BDC9-4A4F8A663B4C}" destId="{1031ABB3-F3D7-4B1E-83DB-9F9B3576D60D}" srcOrd="2" destOrd="0" presId="urn:microsoft.com/office/officeart/2018/2/layout/IconVerticalSolidList"/>
    <dgm:cxn modelId="{3DEBF6F7-CA22-4853-A50D-04721B405B72}" type="presParOf" srcId="{34F9F3A0-2334-4890-BDC9-4A4F8A663B4C}" destId="{BABC7D30-563E-4742-8255-D1C0383A5A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AEBD91-A674-4A9A-B49B-70C61E5626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D49114-5542-4270-BD9F-3E09A9A7AE82}">
      <dgm:prSet/>
      <dgm:spPr/>
      <dgm:t>
        <a:bodyPr/>
        <a:lstStyle/>
        <a:p>
          <a:r>
            <a:rPr lang="en-US"/>
            <a:t>Hotline for voter questions and election worker questions</a:t>
          </a:r>
        </a:p>
      </dgm:t>
    </dgm:pt>
    <dgm:pt modelId="{660B5183-B070-441F-BBD4-D1AE27A31B26}" type="parTrans" cxnId="{A5A03116-FD12-4AE1-9B95-F3FF9EF23CCE}">
      <dgm:prSet/>
      <dgm:spPr/>
      <dgm:t>
        <a:bodyPr/>
        <a:lstStyle/>
        <a:p>
          <a:endParaRPr lang="en-US"/>
        </a:p>
      </dgm:t>
    </dgm:pt>
    <dgm:pt modelId="{129D0002-D508-452A-B3A8-B2E1B9F6A062}" type="sibTrans" cxnId="{A5A03116-FD12-4AE1-9B95-F3FF9EF23CCE}">
      <dgm:prSet/>
      <dgm:spPr/>
      <dgm:t>
        <a:bodyPr/>
        <a:lstStyle/>
        <a:p>
          <a:endParaRPr lang="en-US"/>
        </a:p>
      </dgm:t>
    </dgm:pt>
    <dgm:pt modelId="{02F6CBAF-8DAA-421A-888F-F939477F6807}">
      <dgm:prSet/>
      <dgm:spPr/>
      <dgm:t>
        <a:bodyPr/>
        <a:lstStyle/>
        <a:p>
          <a:r>
            <a:rPr lang="en-US" dirty="0"/>
            <a:t>App to track wait times at voting locations. How to manage lines.</a:t>
          </a:r>
        </a:p>
      </dgm:t>
    </dgm:pt>
    <dgm:pt modelId="{B4000CED-BA4B-4D6B-87F1-1D9C05F5878A}" type="parTrans" cxnId="{810F5585-2EED-4AC6-BDAC-EE95888FC472}">
      <dgm:prSet/>
      <dgm:spPr/>
      <dgm:t>
        <a:bodyPr/>
        <a:lstStyle/>
        <a:p>
          <a:endParaRPr lang="en-US"/>
        </a:p>
      </dgm:t>
    </dgm:pt>
    <dgm:pt modelId="{F6C3F237-660F-4751-B9A3-09C6BF8E90A9}" type="sibTrans" cxnId="{810F5585-2EED-4AC6-BDAC-EE95888FC472}">
      <dgm:prSet/>
      <dgm:spPr/>
      <dgm:t>
        <a:bodyPr/>
        <a:lstStyle/>
        <a:p>
          <a:endParaRPr lang="en-US"/>
        </a:p>
      </dgm:t>
    </dgm:pt>
    <dgm:pt modelId="{91E3E4A5-646E-4635-864A-3C0486672AD6}">
      <dgm:prSet/>
      <dgm:spPr/>
      <dgm:t>
        <a:bodyPr/>
        <a:lstStyle/>
        <a:p>
          <a:r>
            <a:rPr lang="en-US" dirty="0"/>
            <a:t>Laws changing: SB 423 (</a:t>
          </a:r>
          <a:r>
            <a:rPr lang="en-US" dirty="0" err="1"/>
            <a:t>Umberg</a:t>
          </a:r>
          <a:r>
            <a:rPr lang="en-US" dirty="0"/>
            <a:t>) and AB 860 (Berman) signed into law: deadline to register, E+3, time to certify, etc.</a:t>
          </a:r>
        </a:p>
      </dgm:t>
    </dgm:pt>
    <dgm:pt modelId="{576ADCE3-C07F-4B38-B405-700DF01B0228}" type="parTrans" cxnId="{C3F1FE56-788D-4450-B922-64FE61247ACA}">
      <dgm:prSet/>
      <dgm:spPr/>
      <dgm:t>
        <a:bodyPr/>
        <a:lstStyle/>
        <a:p>
          <a:endParaRPr lang="en-US"/>
        </a:p>
      </dgm:t>
    </dgm:pt>
    <dgm:pt modelId="{8E532946-5B29-40FB-9798-A816925B66EC}" type="sibTrans" cxnId="{C3F1FE56-788D-4450-B922-64FE61247ACA}">
      <dgm:prSet/>
      <dgm:spPr/>
      <dgm:t>
        <a:bodyPr/>
        <a:lstStyle/>
        <a:p>
          <a:endParaRPr lang="en-US"/>
        </a:p>
      </dgm:t>
    </dgm:pt>
    <dgm:pt modelId="{A44D3A9C-F966-4890-AFAC-D02507144340}">
      <dgm:prSet/>
      <dgm:spPr/>
      <dgm:t>
        <a:bodyPr/>
        <a:lstStyle/>
        <a:p>
          <a:r>
            <a:rPr lang="en-US"/>
            <a:t>What will be happening with the virus in October/November. Need flexibility.</a:t>
          </a:r>
        </a:p>
      </dgm:t>
    </dgm:pt>
    <dgm:pt modelId="{D4C5ADC2-2DFC-4402-B52D-1F997196FF56}" type="parTrans" cxnId="{47711446-3390-4FA1-946A-12B5023B9636}">
      <dgm:prSet/>
      <dgm:spPr/>
      <dgm:t>
        <a:bodyPr/>
        <a:lstStyle/>
        <a:p>
          <a:endParaRPr lang="en-US"/>
        </a:p>
      </dgm:t>
    </dgm:pt>
    <dgm:pt modelId="{462108E1-C1C7-49CB-8F76-DD93E30F129C}" type="sibTrans" cxnId="{47711446-3390-4FA1-946A-12B5023B9636}">
      <dgm:prSet/>
      <dgm:spPr/>
      <dgm:t>
        <a:bodyPr/>
        <a:lstStyle/>
        <a:p>
          <a:endParaRPr lang="en-US"/>
        </a:p>
      </dgm:t>
    </dgm:pt>
    <dgm:pt modelId="{47151966-E3F1-47AE-80A4-764520DD2CDF}">
      <dgm:prSet/>
      <dgm:spPr/>
      <dgm:t>
        <a:bodyPr/>
        <a:lstStyle/>
        <a:p>
          <a:r>
            <a:rPr lang="en-US"/>
            <a:t>Staffing and training of election workers</a:t>
          </a:r>
        </a:p>
      </dgm:t>
    </dgm:pt>
    <dgm:pt modelId="{E7D135D8-4D50-4AED-9E47-B628EEBF9004}" type="parTrans" cxnId="{B2E88CF7-F787-490F-A28C-F75E9F64ECFA}">
      <dgm:prSet/>
      <dgm:spPr/>
      <dgm:t>
        <a:bodyPr/>
        <a:lstStyle/>
        <a:p>
          <a:endParaRPr lang="en-US"/>
        </a:p>
      </dgm:t>
    </dgm:pt>
    <dgm:pt modelId="{2318BD91-3D1A-4AD3-ACC4-4B074093E67C}" type="sibTrans" cxnId="{B2E88CF7-F787-490F-A28C-F75E9F64ECFA}">
      <dgm:prSet/>
      <dgm:spPr/>
      <dgm:t>
        <a:bodyPr/>
        <a:lstStyle/>
        <a:p>
          <a:endParaRPr lang="en-US"/>
        </a:p>
      </dgm:t>
    </dgm:pt>
    <dgm:pt modelId="{6450059C-B5D6-4108-86AD-D0130D464F04}">
      <dgm:prSet/>
      <dgm:spPr/>
      <dgm:t>
        <a:bodyPr/>
        <a:lstStyle/>
        <a:p>
          <a:r>
            <a:rPr lang="en-US" dirty="0"/>
            <a:t>Establish mechanism for public feedback and suggestions</a:t>
          </a:r>
        </a:p>
      </dgm:t>
    </dgm:pt>
    <dgm:pt modelId="{3A4B811E-C831-4143-9193-FC2ED5FD532E}" type="parTrans" cxnId="{2FE1BB39-1317-4C2B-81B5-E49713C33E72}">
      <dgm:prSet/>
      <dgm:spPr/>
      <dgm:t>
        <a:bodyPr/>
        <a:lstStyle/>
        <a:p>
          <a:endParaRPr lang="en-US"/>
        </a:p>
      </dgm:t>
    </dgm:pt>
    <dgm:pt modelId="{CCFDF510-7942-492F-9357-8A896AF29978}" type="sibTrans" cxnId="{2FE1BB39-1317-4C2B-81B5-E49713C33E72}">
      <dgm:prSet/>
      <dgm:spPr/>
      <dgm:t>
        <a:bodyPr/>
        <a:lstStyle/>
        <a:p>
          <a:endParaRPr lang="en-US"/>
        </a:p>
      </dgm:t>
    </dgm:pt>
    <dgm:pt modelId="{E35C9861-7A7D-4254-9F3B-DC78DC6B41A2}">
      <dgm:prSet/>
      <dgm:spPr/>
      <dgm:t>
        <a:bodyPr/>
        <a:lstStyle/>
        <a:p>
          <a:r>
            <a:rPr lang="en-US" dirty="0"/>
            <a:t>One place to get latest election news – VOTESCOUNT.US </a:t>
          </a:r>
        </a:p>
      </dgm:t>
    </dgm:pt>
    <dgm:pt modelId="{D28F4147-62B9-4339-B324-BA586DC67E57}" type="parTrans" cxnId="{4B6E8EE6-83E3-40EF-94EA-C658371A4D43}">
      <dgm:prSet/>
      <dgm:spPr/>
      <dgm:t>
        <a:bodyPr/>
        <a:lstStyle/>
        <a:p>
          <a:endParaRPr lang="en-US"/>
        </a:p>
      </dgm:t>
    </dgm:pt>
    <dgm:pt modelId="{59F0A4D3-1B9A-4E94-8103-EB08B8ACF5F0}" type="sibTrans" cxnId="{4B6E8EE6-83E3-40EF-94EA-C658371A4D43}">
      <dgm:prSet/>
      <dgm:spPr/>
      <dgm:t>
        <a:bodyPr/>
        <a:lstStyle/>
        <a:p>
          <a:endParaRPr lang="en-US"/>
        </a:p>
      </dgm:t>
    </dgm:pt>
    <dgm:pt modelId="{CF66CCC7-742B-4568-8F30-2EBD088ECBE0}">
      <dgm:prSet/>
      <dgm:spPr/>
      <dgm:t>
        <a:bodyPr/>
        <a:lstStyle/>
        <a:p>
          <a:r>
            <a:rPr lang="en-US"/>
            <a:t>Funding – How do we pay for this? </a:t>
          </a:r>
        </a:p>
      </dgm:t>
    </dgm:pt>
    <dgm:pt modelId="{CA4FFBD6-0C6D-4322-B410-C6ED8BF83195}" type="parTrans" cxnId="{B76F71F6-1DCD-4BEF-8B84-1824C14C8CF1}">
      <dgm:prSet/>
      <dgm:spPr/>
      <dgm:t>
        <a:bodyPr/>
        <a:lstStyle/>
        <a:p>
          <a:endParaRPr lang="en-US"/>
        </a:p>
      </dgm:t>
    </dgm:pt>
    <dgm:pt modelId="{9A269723-1262-4CFA-8A24-CE595772F4A4}" type="sibTrans" cxnId="{B76F71F6-1DCD-4BEF-8B84-1824C14C8CF1}">
      <dgm:prSet/>
      <dgm:spPr/>
      <dgm:t>
        <a:bodyPr/>
        <a:lstStyle/>
        <a:p>
          <a:endParaRPr lang="en-US"/>
        </a:p>
      </dgm:t>
    </dgm:pt>
    <dgm:pt modelId="{F7671C53-94CD-495C-89F0-16DB07E2F1F7}" type="pres">
      <dgm:prSet presAssocID="{44AEBD91-A674-4A9A-B49B-70C61E562659}" presName="root" presStyleCnt="0">
        <dgm:presLayoutVars>
          <dgm:dir/>
          <dgm:resizeHandles val="exact"/>
        </dgm:presLayoutVars>
      </dgm:prSet>
      <dgm:spPr/>
    </dgm:pt>
    <dgm:pt modelId="{8A3F4FE4-5E08-4729-865A-AB5A11796835}" type="pres">
      <dgm:prSet presAssocID="{57D49114-5542-4270-BD9F-3E09A9A7AE82}" presName="compNode" presStyleCnt="0"/>
      <dgm:spPr/>
    </dgm:pt>
    <dgm:pt modelId="{98CB9705-63C6-441E-AF3E-21D24800745C}" type="pres">
      <dgm:prSet presAssocID="{57D49114-5542-4270-BD9F-3E09A9A7AE8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E6187E1-6638-46DC-9A38-800CAC3D284B}" type="pres">
      <dgm:prSet presAssocID="{57D49114-5542-4270-BD9F-3E09A9A7AE82}" presName="spaceRect" presStyleCnt="0"/>
      <dgm:spPr/>
    </dgm:pt>
    <dgm:pt modelId="{23E5A494-4869-4CE1-9720-9274646E77C1}" type="pres">
      <dgm:prSet presAssocID="{57D49114-5542-4270-BD9F-3E09A9A7AE82}" presName="textRect" presStyleLbl="revTx" presStyleIdx="0" presStyleCnt="8">
        <dgm:presLayoutVars>
          <dgm:chMax val="1"/>
          <dgm:chPref val="1"/>
        </dgm:presLayoutVars>
      </dgm:prSet>
      <dgm:spPr/>
    </dgm:pt>
    <dgm:pt modelId="{4B4E059A-D80C-4928-B83A-D42DAC7B7CCE}" type="pres">
      <dgm:prSet presAssocID="{129D0002-D508-452A-B3A8-B2E1B9F6A062}" presName="sibTrans" presStyleCnt="0"/>
      <dgm:spPr/>
    </dgm:pt>
    <dgm:pt modelId="{0782DA29-4FD8-4EE4-B3E0-C79277765D1F}" type="pres">
      <dgm:prSet presAssocID="{02F6CBAF-8DAA-421A-888F-F939477F6807}" presName="compNode" presStyleCnt="0"/>
      <dgm:spPr/>
    </dgm:pt>
    <dgm:pt modelId="{DEC23CBE-44EC-4B3A-9E34-EF020D4DE594}" type="pres">
      <dgm:prSet presAssocID="{02F6CBAF-8DAA-421A-888F-F939477F680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CEFA19E3-E117-424C-BCAE-87B8A6300175}" type="pres">
      <dgm:prSet presAssocID="{02F6CBAF-8DAA-421A-888F-F939477F6807}" presName="spaceRect" presStyleCnt="0"/>
      <dgm:spPr/>
    </dgm:pt>
    <dgm:pt modelId="{BE258867-95FC-4A5E-A42C-CBADAE912844}" type="pres">
      <dgm:prSet presAssocID="{02F6CBAF-8DAA-421A-888F-F939477F6807}" presName="textRect" presStyleLbl="revTx" presStyleIdx="1" presStyleCnt="8">
        <dgm:presLayoutVars>
          <dgm:chMax val="1"/>
          <dgm:chPref val="1"/>
        </dgm:presLayoutVars>
      </dgm:prSet>
      <dgm:spPr/>
    </dgm:pt>
    <dgm:pt modelId="{47B65C86-AFF0-4127-84CF-CBE2D1B8F09D}" type="pres">
      <dgm:prSet presAssocID="{F6C3F237-660F-4751-B9A3-09C6BF8E90A9}" presName="sibTrans" presStyleCnt="0"/>
      <dgm:spPr/>
    </dgm:pt>
    <dgm:pt modelId="{866DA90D-26D7-44FF-AE6E-31D866978F73}" type="pres">
      <dgm:prSet presAssocID="{91E3E4A5-646E-4635-864A-3C0486672AD6}" presName="compNode" presStyleCnt="0"/>
      <dgm:spPr/>
    </dgm:pt>
    <dgm:pt modelId="{AD45F86A-06D5-4DF2-9747-D045412B2328}" type="pres">
      <dgm:prSet presAssocID="{91E3E4A5-646E-4635-864A-3C0486672AD6}"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vel"/>
        </a:ext>
      </dgm:extLst>
    </dgm:pt>
    <dgm:pt modelId="{256C03E9-B3B0-45A1-8F08-FE8EAB6B1C20}" type="pres">
      <dgm:prSet presAssocID="{91E3E4A5-646E-4635-864A-3C0486672AD6}" presName="spaceRect" presStyleCnt="0"/>
      <dgm:spPr/>
    </dgm:pt>
    <dgm:pt modelId="{6D0050C2-ADA7-4F5F-AA99-196F393DC970}" type="pres">
      <dgm:prSet presAssocID="{91E3E4A5-646E-4635-864A-3C0486672AD6}" presName="textRect" presStyleLbl="revTx" presStyleIdx="2" presStyleCnt="8">
        <dgm:presLayoutVars>
          <dgm:chMax val="1"/>
          <dgm:chPref val="1"/>
        </dgm:presLayoutVars>
      </dgm:prSet>
      <dgm:spPr/>
    </dgm:pt>
    <dgm:pt modelId="{19ED5073-3FD0-4503-ADE1-B007D367F40B}" type="pres">
      <dgm:prSet presAssocID="{8E532946-5B29-40FB-9798-A816925B66EC}" presName="sibTrans" presStyleCnt="0"/>
      <dgm:spPr/>
    </dgm:pt>
    <dgm:pt modelId="{D191C6A7-9777-479A-9CE4-4DAA75A5F2D5}" type="pres">
      <dgm:prSet presAssocID="{A44D3A9C-F966-4890-AFAC-D02507144340}" presName="compNode" presStyleCnt="0"/>
      <dgm:spPr/>
    </dgm:pt>
    <dgm:pt modelId="{D0DE5D60-0174-424D-BAAE-3D4BDCE58D11}" type="pres">
      <dgm:prSet presAssocID="{A44D3A9C-F966-4890-AFAC-D02507144340}" presName="iconRect" presStyleLbl="node1" presStyleIdx="3" presStyleCnt="8"/>
      <dgm:spPr>
        <a:blipFill>
          <a:blip xmlns:r="http://schemas.openxmlformats.org/officeDocument/2006/relationships" r:embed="rId7"/>
          <a:srcRect/>
          <a:stretch>
            <a:fillRect t="-3000" b="-3000"/>
          </a:stretch>
        </a:blipFill>
        <a:ln>
          <a:noFill/>
        </a:ln>
      </dgm:spPr>
    </dgm:pt>
    <dgm:pt modelId="{3C51045A-0F4A-4A40-B820-FB1621568C52}" type="pres">
      <dgm:prSet presAssocID="{A44D3A9C-F966-4890-AFAC-D02507144340}" presName="spaceRect" presStyleCnt="0"/>
      <dgm:spPr/>
    </dgm:pt>
    <dgm:pt modelId="{4862F9A6-0761-4862-9842-C91A74E926EA}" type="pres">
      <dgm:prSet presAssocID="{A44D3A9C-F966-4890-AFAC-D02507144340}" presName="textRect" presStyleLbl="revTx" presStyleIdx="3" presStyleCnt="8">
        <dgm:presLayoutVars>
          <dgm:chMax val="1"/>
          <dgm:chPref val="1"/>
        </dgm:presLayoutVars>
      </dgm:prSet>
      <dgm:spPr/>
    </dgm:pt>
    <dgm:pt modelId="{3CC7A498-4E9F-414F-8429-DED967D170A6}" type="pres">
      <dgm:prSet presAssocID="{462108E1-C1C7-49CB-8F76-DD93E30F129C}" presName="sibTrans" presStyleCnt="0"/>
      <dgm:spPr/>
    </dgm:pt>
    <dgm:pt modelId="{5436A40D-F47B-4DF8-A490-87536BA30696}" type="pres">
      <dgm:prSet presAssocID="{47151966-E3F1-47AE-80A4-764520DD2CDF}" presName="compNode" presStyleCnt="0"/>
      <dgm:spPr/>
    </dgm:pt>
    <dgm:pt modelId="{7009BEF0-9F69-4612-896C-0318CA65F1EA}" type="pres">
      <dgm:prSet presAssocID="{47151966-E3F1-47AE-80A4-764520DD2CDF}" presName="iconRect" presStyleLbl="node1" presStyleIdx="4" presStyleCnt="8"/>
      <dgm:spPr>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m"/>
        </a:ext>
      </dgm:extLst>
    </dgm:pt>
    <dgm:pt modelId="{6A9A7659-3DFE-4E7D-BB1E-7DA751683B58}" type="pres">
      <dgm:prSet presAssocID="{47151966-E3F1-47AE-80A4-764520DD2CDF}" presName="spaceRect" presStyleCnt="0"/>
      <dgm:spPr/>
    </dgm:pt>
    <dgm:pt modelId="{09CD8D24-41EC-46F6-9B7D-F1AA95FD315C}" type="pres">
      <dgm:prSet presAssocID="{47151966-E3F1-47AE-80A4-764520DD2CDF}" presName="textRect" presStyleLbl="revTx" presStyleIdx="4" presStyleCnt="8">
        <dgm:presLayoutVars>
          <dgm:chMax val="1"/>
          <dgm:chPref val="1"/>
        </dgm:presLayoutVars>
      </dgm:prSet>
      <dgm:spPr/>
    </dgm:pt>
    <dgm:pt modelId="{56812E80-A0CF-405C-B284-E6152642E893}" type="pres">
      <dgm:prSet presAssocID="{2318BD91-3D1A-4AD3-ACC4-4B074093E67C}" presName="sibTrans" presStyleCnt="0"/>
      <dgm:spPr/>
    </dgm:pt>
    <dgm:pt modelId="{48B51949-FACA-40CB-A216-5F01E53FB9A3}" type="pres">
      <dgm:prSet presAssocID="{6450059C-B5D6-4108-86AD-D0130D464F04}" presName="compNode" presStyleCnt="0"/>
      <dgm:spPr/>
    </dgm:pt>
    <dgm:pt modelId="{02231938-1485-4CED-9EB3-3C3B0F6B7474}" type="pres">
      <dgm:prSet presAssocID="{6450059C-B5D6-4108-86AD-D0130D464F04}" presName="iconRect" presStyleLbl="node1" presStyleIdx="5" presStyleCnt="8"/>
      <dgm:spPr>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at"/>
        </a:ext>
      </dgm:extLst>
    </dgm:pt>
    <dgm:pt modelId="{DA9849B4-5205-4CDF-8758-AD070BA3A72E}" type="pres">
      <dgm:prSet presAssocID="{6450059C-B5D6-4108-86AD-D0130D464F04}" presName="spaceRect" presStyleCnt="0"/>
      <dgm:spPr/>
    </dgm:pt>
    <dgm:pt modelId="{11D10302-290F-433E-ABCC-203F3B5FCA56}" type="pres">
      <dgm:prSet presAssocID="{6450059C-B5D6-4108-86AD-D0130D464F04}" presName="textRect" presStyleLbl="revTx" presStyleIdx="5" presStyleCnt="8">
        <dgm:presLayoutVars>
          <dgm:chMax val="1"/>
          <dgm:chPref val="1"/>
        </dgm:presLayoutVars>
      </dgm:prSet>
      <dgm:spPr/>
    </dgm:pt>
    <dgm:pt modelId="{D75010F3-BC53-4FCD-BBD0-A66C7FA165D1}" type="pres">
      <dgm:prSet presAssocID="{CCFDF510-7942-492F-9357-8A896AF29978}" presName="sibTrans" presStyleCnt="0"/>
      <dgm:spPr/>
    </dgm:pt>
    <dgm:pt modelId="{A5CDEAB1-3773-4F15-8E2A-C57B08527A1D}" type="pres">
      <dgm:prSet presAssocID="{E35C9861-7A7D-4254-9F3B-DC78DC6B41A2}" presName="compNode" presStyleCnt="0"/>
      <dgm:spPr/>
    </dgm:pt>
    <dgm:pt modelId="{BC8ECB79-3064-4240-92CF-6C394428B218}" type="pres">
      <dgm:prSet presAssocID="{E35C9861-7A7D-4254-9F3B-DC78DC6B41A2}" presName="iconRect" presStyleLbl="node1" presStyleIdx="6" presStyleCnt="8"/>
      <dgm:spPr>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Questions"/>
        </a:ext>
      </dgm:extLst>
    </dgm:pt>
    <dgm:pt modelId="{6625B911-CB61-4F2E-A1F1-22BEDE12D1DC}" type="pres">
      <dgm:prSet presAssocID="{E35C9861-7A7D-4254-9F3B-DC78DC6B41A2}" presName="spaceRect" presStyleCnt="0"/>
      <dgm:spPr/>
    </dgm:pt>
    <dgm:pt modelId="{3E0ED9A9-160C-478D-AA2B-7D860BCBB2BE}" type="pres">
      <dgm:prSet presAssocID="{E35C9861-7A7D-4254-9F3B-DC78DC6B41A2}" presName="textRect" presStyleLbl="revTx" presStyleIdx="6" presStyleCnt="8">
        <dgm:presLayoutVars>
          <dgm:chMax val="1"/>
          <dgm:chPref val="1"/>
        </dgm:presLayoutVars>
      </dgm:prSet>
      <dgm:spPr/>
    </dgm:pt>
    <dgm:pt modelId="{3D9A553E-6FBF-4365-A13C-55F28A53FA22}" type="pres">
      <dgm:prSet presAssocID="{59F0A4D3-1B9A-4E94-8103-EB08B8ACF5F0}" presName="sibTrans" presStyleCnt="0"/>
      <dgm:spPr/>
    </dgm:pt>
    <dgm:pt modelId="{7760577C-4702-4162-B9C0-6C5303B97E2A}" type="pres">
      <dgm:prSet presAssocID="{CF66CCC7-742B-4568-8F30-2EBD088ECBE0}" presName="compNode" presStyleCnt="0"/>
      <dgm:spPr/>
    </dgm:pt>
    <dgm:pt modelId="{D880ECD6-131B-4405-B67C-2FF09C8D7377}" type="pres">
      <dgm:prSet presAssocID="{CF66CCC7-742B-4568-8F30-2EBD088ECBE0}" presName="iconRect" presStyleLbl="node1" presStyleIdx="7" presStyleCnt="8"/>
      <dgm:spPr>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ollar"/>
        </a:ext>
      </dgm:extLst>
    </dgm:pt>
    <dgm:pt modelId="{446EFB5E-2A8A-4840-B5AC-BB4A1969346D}" type="pres">
      <dgm:prSet presAssocID="{CF66CCC7-742B-4568-8F30-2EBD088ECBE0}" presName="spaceRect" presStyleCnt="0"/>
      <dgm:spPr/>
    </dgm:pt>
    <dgm:pt modelId="{71EE5437-5E84-416E-AB05-D709E7877E21}" type="pres">
      <dgm:prSet presAssocID="{CF66CCC7-742B-4568-8F30-2EBD088ECBE0}" presName="textRect" presStyleLbl="revTx" presStyleIdx="7" presStyleCnt="8">
        <dgm:presLayoutVars>
          <dgm:chMax val="1"/>
          <dgm:chPref val="1"/>
        </dgm:presLayoutVars>
      </dgm:prSet>
      <dgm:spPr/>
    </dgm:pt>
  </dgm:ptLst>
  <dgm:cxnLst>
    <dgm:cxn modelId="{3A589005-1ADF-48A3-BBAD-8DC33C8D9440}" type="presOf" srcId="{47151966-E3F1-47AE-80A4-764520DD2CDF}" destId="{09CD8D24-41EC-46F6-9B7D-F1AA95FD315C}" srcOrd="0" destOrd="0" presId="urn:microsoft.com/office/officeart/2018/2/layout/IconLabelList"/>
    <dgm:cxn modelId="{A21B550B-E875-42D3-95A4-0633CE088850}" type="presOf" srcId="{57D49114-5542-4270-BD9F-3E09A9A7AE82}" destId="{23E5A494-4869-4CE1-9720-9274646E77C1}" srcOrd="0" destOrd="0" presId="urn:microsoft.com/office/officeart/2018/2/layout/IconLabelList"/>
    <dgm:cxn modelId="{A5A03116-FD12-4AE1-9B95-F3FF9EF23CCE}" srcId="{44AEBD91-A674-4A9A-B49B-70C61E562659}" destId="{57D49114-5542-4270-BD9F-3E09A9A7AE82}" srcOrd="0" destOrd="0" parTransId="{660B5183-B070-441F-BBD4-D1AE27A31B26}" sibTransId="{129D0002-D508-452A-B3A8-B2E1B9F6A062}"/>
    <dgm:cxn modelId="{21EE6C2A-B41F-44C2-9962-61747417F7F3}" type="presOf" srcId="{44AEBD91-A674-4A9A-B49B-70C61E562659}" destId="{F7671C53-94CD-495C-89F0-16DB07E2F1F7}" srcOrd="0" destOrd="0" presId="urn:microsoft.com/office/officeart/2018/2/layout/IconLabelList"/>
    <dgm:cxn modelId="{2FE1BB39-1317-4C2B-81B5-E49713C33E72}" srcId="{44AEBD91-A674-4A9A-B49B-70C61E562659}" destId="{6450059C-B5D6-4108-86AD-D0130D464F04}" srcOrd="5" destOrd="0" parTransId="{3A4B811E-C831-4143-9193-FC2ED5FD532E}" sibTransId="{CCFDF510-7942-492F-9357-8A896AF29978}"/>
    <dgm:cxn modelId="{1545463D-9CBD-4B00-8C70-8F47CA4BE0CD}" type="presOf" srcId="{02F6CBAF-8DAA-421A-888F-F939477F6807}" destId="{BE258867-95FC-4A5E-A42C-CBADAE912844}" srcOrd="0" destOrd="0" presId="urn:microsoft.com/office/officeart/2018/2/layout/IconLabelList"/>
    <dgm:cxn modelId="{ECC69362-7620-4676-9624-6F4F49714E26}" type="presOf" srcId="{CF66CCC7-742B-4568-8F30-2EBD088ECBE0}" destId="{71EE5437-5E84-416E-AB05-D709E7877E21}" srcOrd="0" destOrd="0" presId="urn:microsoft.com/office/officeart/2018/2/layout/IconLabelList"/>
    <dgm:cxn modelId="{47711446-3390-4FA1-946A-12B5023B9636}" srcId="{44AEBD91-A674-4A9A-B49B-70C61E562659}" destId="{A44D3A9C-F966-4890-AFAC-D02507144340}" srcOrd="3" destOrd="0" parTransId="{D4C5ADC2-2DFC-4402-B52D-1F997196FF56}" sibTransId="{462108E1-C1C7-49CB-8F76-DD93E30F129C}"/>
    <dgm:cxn modelId="{C3F1FE56-788D-4450-B922-64FE61247ACA}" srcId="{44AEBD91-A674-4A9A-B49B-70C61E562659}" destId="{91E3E4A5-646E-4635-864A-3C0486672AD6}" srcOrd="2" destOrd="0" parTransId="{576ADCE3-C07F-4B38-B405-700DF01B0228}" sibTransId="{8E532946-5B29-40FB-9798-A816925B66EC}"/>
    <dgm:cxn modelId="{0C0BBB7D-F773-4DBC-8D77-017933AAE754}" type="presOf" srcId="{6450059C-B5D6-4108-86AD-D0130D464F04}" destId="{11D10302-290F-433E-ABCC-203F3B5FCA56}" srcOrd="0" destOrd="0" presId="urn:microsoft.com/office/officeart/2018/2/layout/IconLabelList"/>
    <dgm:cxn modelId="{BEE3CC83-C5A3-4716-BC96-C2132B3B8275}" type="presOf" srcId="{A44D3A9C-F966-4890-AFAC-D02507144340}" destId="{4862F9A6-0761-4862-9842-C91A74E926EA}" srcOrd="0" destOrd="0" presId="urn:microsoft.com/office/officeart/2018/2/layout/IconLabelList"/>
    <dgm:cxn modelId="{810F5585-2EED-4AC6-BDAC-EE95888FC472}" srcId="{44AEBD91-A674-4A9A-B49B-70C61E562659}" destId="{02F6CBAF-8DAA-421A-888F-F939477F6807}" srcOrd="1" destOrd="0" parTransId="{B4000CED-BA4B-4D6B-87F1-1D9C05F5878A}" sibTransId="{F6C3F237-660F-4751-B9A3-09C6BF8E90A9}"/>
    <dgm:cxn modelId="{4347B3BB-41BA-4FB9-B79B-75614581C5EA}" type="presOf" srcId="{E35C9861-7A7D-4254-9F3B-DC78DC6B41A2}" destId="{3E0ED9A9-160C-478D-AA2B-7D860BCBB2BE}" srcOrd="0" destOrd="0" presId="urn:microsoft.com/office/officeart/2018/2/layout/IconLabelList"/>
    <dgm:cxn modelId="{4B6E8EE6-83E3-40EF-94EA-C658371A4D43}" srcId="{44AEBD91-A674-4A9A-B49B-70C61E562659}" destId="{E35C9861-7A7D-4254-9F3B-DC78DC6B41A2}" srcOrd="6" destOrd="0" parTransId="{D28F4147-62B9-4339-B324-BA586DC67E57}" sibTransId="{59F0A4D3-1B9A-4E94-8103-EB08B8ACF5F0}"/>
    <dgm:cxn modelId="{B76F71F6-1DCD-4BEF-8B84-1824C14C8CF1}" srcId="{44AEBD91-A674-4A9A-B49B-70C61E562659}" destId="{CF66CCC7-742B-4568-8F30-2EBD088ECBE0}" srcOrd="7" destOrd="0" parTransId="{CA4FFBD6-0C6D-4322-B410-C6ED8BF83195}" sibTransId="{9A269723-1262-4CFA-8A24-CE595772F4A4}"/>
    <dgm:cxn modelId="{19778BF6-B38C-435C-ADF9-E5EFEC11D92B}" type="presOf" srcId="{91E3E4A5-646E-4635-864A-3C0486672AD6}" destId="{6D0050C2-ADA7-4F5F-AA99-196F393DC970}" srcOrd="0" destOrd="0" presId="urn:microsoft.com/office/officeart/2018/2/layout/IconLabelList"/>
    <dgm:cxn modelId="{B2E88CF7-F787-490F-A28C-F75E9F64ECFA}" srcId="{44AEBD91-A674-4A9A-B49B-70C61E562659}" destId="{47151966-E3F1-47AE-80A4-764520DD2CDF}" srcOrd="4" destOrd="0" parTransId="{E7D135D8-4D50-4AED-9E47-B628EEBF9004}" sibTransId="{2318BD91-3D1A-4AD3-ACC4-4B074093E67C}"/>
    <dgm:cxn modelId="{350C83D5-D051-4DA7-A1BC-4D0932179575}" type="presParOf" srcId="{F7671C53-94CD-495C-89F0-16DB07E2F1F7}" destId="{8A3F4FE4-5E08-4729-865A-AB5A11796835}" srcOrd="0" destOrd="0" presId="urn:microsoft.com/office/officeart/2018/2/layout/IconLabelList"/>
    <dgm:cxn modelId="{8273E4D6-9561-48A4-9A32-7572264CC609}" type="presParOf" srcId="{8A3F4FE4-5E08-4729-865A-AB5A11796835}" destId="{98CB9705-63C6-441E-AF3E-21D24800745C}" srcOrd="0" destOrd="0" presId="urn:microsoft.com/office/officeart/2018/2/layout/IconLabelList"/>
    <dgm:cxn modelId="{CE2F9889-23C7-4472-9625-9A916E85AC18}" type="presParOf" srcId="{8A3F4FE4-5E08-4729-865A-AB5A11796835}" destId="{2E6187E1-6638-46DC-9A38-800CAC3D284B}" srcOrd="1" destOrd="0" presId="urn:microsoft.com/office/officeart/2018/2/layout/IconLabelList"/>
    <dgm:cxn modelId="{38321C22-956B-4CAF-A798-D7A23C7698F6}" type="presParOf" srcId="{8A3F4FE4-5E08-4729-865A-AB5A11796835}" destId="{23E5A494-4869-4CE1-9720-9274646E77C1}" srcOrd="2" destOrd="0" presId="urn:microsoft.com/office/officeart/2018/2/layout/IconLabelList"/>
    <dgm:cxn modelId="{52A45744-A0E6-408B-8C98-787BE3AE9FFD}" type="presParOf" srcId="{F7671C53-94CD-495C-89F0-16DB07E2F1F7}" destId="{4B4E059A-D80C-4928-B83A-D42DAC7B7CCE}" srcOrd="1" destOrd="0" presId="urn:microsoft.com/office/officeart/2018/2/layout/IconLabelList"/>
    <dgm:cxn modelId="{CFDBC215-ADC0-40F6-90E9-845721C67312}" type="presParOf" srcId="{F7671C53-94CD-495C-89F0-16DB07E2F1F7}" destId="{0782DA29-4FD8-4EE4-B3E0-C79277765D1F}" srcOrd="2" destOrd="0" presId="urn:microsoft.com/office/officeart/2018/2/layout/IconLabelList"/>
    <dgm:cxn modelId="{C72A85E0-BAF3-4F99-92F0-3174FC5881EF}" type="presParOf" srcId="{0782DA29-4FD8-4EE4-B3E0-C79277765D1F}" destId="{DEC23CBE-44EC-4B3A-9E34-EF020D4DE594}" srcOrd="0" destOrd="0" presId="urn:microsoft.com/office/officeart/2018/2/layout/IconLabelList"/>
    <dgm:cxn modelId="{D21166FD-1E47-4B72-B2A5-7FD8F31F8964}" type="presParOf" srcId="{0782DA29-4FD8-4EE4-B3E0-C79277765D1F}" destId="{CEFA19E3-E117-424C-BCAE-87B8A6300175}" srcOrd="1" destOrd="0" presId="urn:microsoft.com/office/officeart/2018/2/layout/IconLabelList"/>
    <dgm:cxn modelId="{09C3C36E-FB3B-4452-A69F-7FC57F7828A4}" type="presParOf" srcId="{0782DA29-4FD8-4EE4-B3E0-C79277765D1F}" destId="{BE258867-95FC-4A5E-A42C-CBADAE912844}" srcOrd="2" destOrd="0" presId="urn:microsoft.com/office/officeart/2018/2/layout/IconLabelList"/>
    <dgm:cxn modelId="{4F4BFF2A-3959-4AA0-A747-D79377A66AE6}" type="presParOf" srcId="{F7671C53-94CD-495C-89F0-16DB07E2F1F7}" destId="{47B65C86-AFF0-4127-84CF-CBE2D1B8F09D}" srcOrd="3" destOrd="0" presId="urn:microsoft.com/office/officeart/2018/2/layout/IconLabelList"/>
    <dgm:cxn modelId="{509012FB-C11A-47E2-9C98-6DEE966EEFB0}" type="presParOf" srcId="{F7671C53-94CD-495C-89F0-16DB07E2F1F7}" destId="{866DA90D-26D7-44FF-AE6E-31D866978F73}" srcOrd="4" destOrd="0" presId="urn:microsoft.com/office/officeart/2018/2/layout/IconLabelList"/>
    <dgm:cxn modelId="{A607E141-8CC3-4C35-A3BC-CB6ECE7F6426}" type="presParOf" srcId="{866DA90D-26D7-44FF-AE6E-31D866978F73}" destId="{AD45F86A-06D5-4DF2-9747-D045412B2328}" srcOrd="0" destOrd="0" presId="urn:microsoft.com/office/officeart/2018/2/layout/IconLabelList"/>
    <dgm:cxn modelId="{428D91E3-B902-4D9D-ADFC-1DAA5911225D}" type="presParOf" srcId="{866DA90D-26D7-44FF-AE6E-31D866978F73}" destId="{256C03E9-B3B0-45A1-8F08-FE8EAB6B1C20}" srcOrd="1" destOrd="0" presId="urn:microsoft.com/office/officeart/2018/2/layout/IconLabelList"/>
    <dgm:cxn modelId="{BFBC61CB-76D8-47B5-8ADD-B796EB0035A3}" type="presParOf" srcId="{866DA90D-26D7-44FF-AE6E-31D866978F73}" destId="{6D0050C2-ADA7-4F5F-AA99-196F393DC970}" srcOrd="2" destOrd="0" presId="urn:microsoft.com/office/officeart/2018/2/layout/IconLabelList"/>
    <dgm:cxn modelId="{D02B42C2-9E28-4647-8101-C270E85AF9D4}" type="presParOf" srcId="{F7671C53-94CD-495C-89F0-16DB07E2F1F7}" destId="{19ED5073-3FD0-4503-ADE1-B007D367F40B}" srcOrd="5" destOrd="0" presId="urn:microsoft.com/office/officeart/2018/2/layout/IconLabelList"/>
    <dgm:cxn modelId="{936F7742-B89C-4DF2-B4CA-0C2C182A8A6F}" type="presParOf" srcId="{F7671C53-94CD-495C-89F0-16DB07E2F1F7}" destId="{D191C6A7-9777-479A-9CE4-4DAA75A5F2D5}" srcOrd="6" destOrd="0" presId="urn:microsoft.com/office/officeart/2018/2/layout/IconLabelList"/>
    <dgm:cxn modelId="{6EC07C66-287E-45F0-9309-502F0AD7EA79}" type="presParOf" srcId="{D191C6A7-9777-479A-9CE4-4DAA75A5F2D5}" destId="{D0DE5D60-0174-424D-BAAE-3D4BDCE58D11}" srcOrd="0" destOrd="0" presId="urn:microsoft.com/office/officeart/2018/2/layout/IconLabelList"/>
    <dgm:cxn modelId="{772F2D12-4D22-4AA7-BB30-72DC81D8DE02}" type="presParOf" srcId="{D191C6A7-9777-479A-9CE4-4DAA75A5F2D5}" destId="{3C51045A-0F4A-4A40-B820-FB1621568C52}" srcOrd="1" destOrd="0" presId="urn:microsoft.com/office/officeart/2018/2/layout/IconLabelList"/>
    <dgm:cxn modelId="{AF9F2A37-58E7-4915-AE16-0722EE016AAC}" type="presParOf" srcId="{D191C6A7-9777-479A-9CE4-4DAA75A5F2D5}" destId="{4862F9A6-0761-4862-9842-C91A74E926EA}" srcOrd="2" destOrd="0" presId="urn:microsoft.com/office/officeart/2018/2/layout/IconLabelList"/>
    <dgm:cxn modelId="{582DC5E4-1775-4492-A179-201A7643DBC5}" type="presParOf" srcId="{F7671C53-94CD-495C-89F0-16DB07E2F1F7}" destId="{3CC7A498-4E9F-414F-8429-DED967D170A6}" srcOrd="7" destOrd="0" presId="urn:microsoft.com/office/officeart/2018/2/layout/IconLabelList"/>
    <dgm:cxn modelId="{C1FBE02A-F7F1-4071-9EBD-BEDED4C797B5}" type="presParOf" srcId="{F7671C53-94CD-495C-89F0-16DB07E2F1F7}" destId="{5436A40D-F47B-4DF8-A490-87536BA30696}" srcOrd="8" destOrd="0" presId="urn:microsoft.com/office/officeart/2018/2/layout/IconLabelList"/>
    <dgm:cxn modelId="{EBF59957-0B93-4A3A-8A56-E386A15BEA3C}" type="presParOf" srcId="{5436A40D-F47B-4DF8-A490-87536BA30696}" destId="{7009BEF0-9F69-4612-896C-0318CA65F1EA}" srcOrd="0" destOrd="0" presId="urn:microsoft.com/office/officeart/2018/2/layout/IconLabelList"/>
    <dgm:cxn modelId="{44E5F088-7399-45F5-9CB6-9946F8B5CA8C}" type="presParOf" srcId="{5436A40D-F47B-4DF8-A490-87536BA30696}" destId="{6A9A7659-3DFE-4E7D-BB1E-7DA751683B58}" srcOrd="1" destOrd="0" presId="urn:microsoft.com/office/officeart/2018/2/layout/IconLabelList"/>
    <dgm:cxn modelId="{1C855DFC-C177-4378-8CFA-3D56DBD4039F}" type="presParOf" srcId="{5436A40D-F47B-4DF8-A490-87536BA30696}" destId="{09CD8D24-41EC-46F6-9B7D-F1AA95FD315C}" srcOrd="2" destOrd="0" presId="urn:microsoft.com/office/officeart/2018/2/layout/IconLabelList"/>
    <dgm:cxn modelId="{AEBA8658-BE3C-4A5E-93D6-BA13DCF37806}" type="presParOf" srcId="{F7671C53-94CD-495C-89F0-16DB07E2F1F7}" destId="{56812E80-A0CF-405C-B284-E6152642E893}" srcOrd="9" destOrd="0" presId="urn:microsoft.com/office/officeart/2018/2/layout/IconLabelList"/>
    <dgm:cxn modelId="{F2B4BDE6-D88E-4F27-9C22-920F76BD37A2}" type="presParOf" srcId="{F7671C53-94CD-495C-89F0-16DB07E2F1F7}" destId="{48B51949-FACA-40CB-A216-5F01E53FB9A3}" srcOrd="10" destOrd="0" presId="urn:microsoft.com/office/officeart/2018/2/layout/IconLabelList"/>
    <dgm:cxn modelId="{C331F5E3-175B-4F18-8D22-081A6423342D}" type="presParOf" srcId="{48B51949-FACA-40CB-A216-5F01E53FB9A3}" destId="{02231938-1485-4CED-9EB3-3C3B0F6B7474}" srcOrd="0" destOrd="0" presId="urn:microsoft.com/office/officeart/2018/2/layout/IconLabelList"/>
    <dgm:cxn modelId="{D3878FDD-2EB4-488B-9C51-3904D1FD62DD}" type="presParOf" srcId="{48B51949-FACA-40CB-A216-5F01E53FB9A3}" destId="{DA9849B4-5205-4CDF-8758-AD070BA3A72E}" srcOrd="1" destOrd="0" presId="urn:microsoft.com/office/officeart/2018/2/layout/IconLabelList"/>
    <dgm:cxn modelId="{2BF3234E-F0DE-432B-93D3-F40F6A8C7277}" type="presParOf" srcId="{48B51949-FACA-40CB-A216-5F01E53FB9A3}" destId="{11D10302-290F-433E-ABCC-203F3B5FCA56}" srcOrd="2" destOrd="0" presId="urn:microsoft.com/office/officeart/2018/2/layout/IconLabelList"/>
    <dgm:cxn modelId="{2CFE0ECC-FFF9-4E25-AFA9-302EA9EF0A53}" type="presParOf" srcId="{F7671C53-94CD-495C-89F0-16DB07E2F1F7}" destId="{D75010F3-BC53-4FCD-BBD0-A66C7FA165D1}" srcOrd="11" destOrd="0" presId="urn:microsoft.com/office/officeart/2018/2/layout/IconLabelList"/>
    <dgm:cxn modelId="{6059C51C-6AB2-44C4-A521-0E9E77E6F70E}" type="presParOf" srcId="{F7671C53-94CD-495C-89F0-16DB07E2F1F7}" destId="{A5CDEAB1-3773-4F15-8E2A-C57B08527A1D}" srcOrd="12" destOrd="0" presId="urn:microsoft.com/office/officeart/2018/2/layout/IconLabelList"/>
    <dgm:cxn modelId="{BD71E641-4F92-4635-9F90-BE35C4CA3541}" type="presParOf" srcId="{A5CDEAB1-3773-4F15-8E2A-C57B08527A1D}" destId="{BC8ECB79-3064-4240-92CF-6C394428B218}" srcOrd="0" destOrd="0" presId="urn:microsoft.com/office/officeart/2018/2/layout/IconLabelList"/>
    <dgm:cxn modelId="{63EF6DC4-3124-4279-BAFC-2E1901202327}" type="presParOf" srcId="{A5CDEAB1-3773-4F15-8E2A-C57B08527A1D}" destId="{6625B911-CB61-4F2E-A1F1-22BEDE12D1DC}" srcOrd="1" destOrd="0" presId="urn:microsoft.com/office/officeart/2018/2/layout/IconLabelList"/>
    <dgm:cxn modelId="{5E84F076-BB20-4735-9438-EBB0A1120294}" type="presParOf" srcId="{A5CDEAB1-3773-4F15-8E2A-C57B08527A1D}" destId="{3E0ED9A9-160C-478D-AA2B-7D860BCBB2BE}" srcOrd="2" destOrd="0" presId="urn:microsoft.com/office/officeart/2018/2/layout/IconLabelList"/>
    <dgm:cxn modelId="{EA397084-DF2C-4D1B-9F8A-095652D2DF60}" type="presParOf" srcId="{F7671C53-94CD-495C-89F0-16DB07E2F1F7}" destId="{3D9A553E-6FBF-4365-A13C-55F28A53FA22}" srcOrd="13" destOrd="0" presId="urn:microsoft.com/office/officeart/2018/2/layout/IconLabelList"/>
    <dgm:cxn modelId="{D223AECC-969A-44B8-981C-8B54DF94CB77}" type="presParOf" srcId="{F7671C53-94CD-495C-89F0-16DB07E2F1F7}" destId="{7760577C-4702-4162-B9C0-6C5303B97E2A}" srcOrd="14" destOrd="0" presId="urn:microsoft.com/office/officeart/2018/2/layout/IconLabelList"/>
    <dgm:cxn modelId="{6F9678C3-14C3-40AE-B7E0-BE5FEAD4A487}" type="presParOf" srcId="{7760577C-4702-4162-B9C0-6C5303B97E2A}" destId="{D880ECD6-131B-4405-B67C-2FF09C8D7377}" srcOrd="0" destOrd="0" presId="urn:microsoft.com/office/officeart/2018/2/layout/IconLabelList"/>
    <dgm:cxn modelId="{60D922A2-7479-4895-AE7B-3956AF12395D}" type="presParOf" srcId="{7760577C-4702-4162-B9C0-6C5303B97E2A}" destId="{446EFB5E-2A8A-4840-B5AC-BB4A1969346D}" srcOrd="1" destOrd="0" presId="urn:microsoft.com/office/officeart/2018/2/layout/IconLabelList"/>
    <dgm:cxn modelId="{DBB098CC-3E2B-41E4-A910-61810A8D67E6}" type="presParOf" srcId="{7760577C-4702-4162-B9C0-6C5303B97E2A}" destId="{71EE5437-5E84-416E-AB05-D709E7877E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63E8-09D0-4AD3-801E-F823EF061919}">
      <dsp:nvSpPr>
        <dsp:cNvPr id="0" name=""/>
        <dsp:cNvSpPr/>
      </dsp:nvSpPr>
      <dsp:spPr>
        <a:xfrm>
          <a:off x="0" y="581006"/>
          <a:ext cx="7728267" cy="675327"/>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hard to get COVID-19 from inanimate objects. </a:t>
          </a:r>
        </a:p>
      </dsp:txBody>
      <dsp:txXfrm>
        <a:off x="32967" y="613973"/>
        <a:ext cx="7662333" cy="609393"/>
      </dsp:txXfrm>
    </dsp:sp>
    <dsp:sp modelId="{0B3A300A-9F00-43A9-AF40-FAF2EE580014}">
      <dsp:nvSpPr>
        <dsp:cNvPr id="0" name=""/>
        <dsp:cNvSpPr/>
      </dsp:nvSpPr>
      <dsp:spPr>
        <a:xfrm>
          <a:off x="0" y="1305294"/>
          <a:ext cx="7728267" cy="675327"/>
        </a:xfrm>
        <a:prstGeom prst="roundRect">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biggest  risk lies with close contact with other people. Close contact is defined as within six feet for more than 10 minutes, regardless of face coverings.</a:t>
          </a:r>
        </a:p>
      </dsp:txBody>
      <dsp:txXfrm>
        <a:off x="32967" y="1338261"/>
        <a:ext cx="7662333" cy="609393"/>
      </dsp:txXfrm>
    </dsp:sp>
    <dsp:sp modelId="{33653D28-CFA4-4012-A1EE-7F05E896E91A}">
      <dsp:nvSpPr>
        <dsp:cNvPr id="0" name=""/>
        <dsp:cNvSpPr/>
      </dsp:nvSpPr>
      <dsp:spPr>
        <a:xfrm>
          <a:off x="0" y="2029582"/>
          <a:ext cx="7728267" cy="675327"/>
        </a:xfrm>
        <a:prstGeom prst="roundRect">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case rates continue to increase, it is more important than ever to follow the social distancing requirements, which include:</a:t>
          </a:r>
        </a:p>
      </dsp:txBody>
      <dsp:txXfrm>
        <a:off x="32967" y="2062549"/>
        <a:ext cx="7662333" cy="609393"/>
      </dsp:txXfrm>
    </dsp:sp>
    <dsp:sp modelId="{9902A43E-3F53-4348-9AC4-7D04C0F58F99}">
      <dsp:nvSpPr>
        <dsp:cNvPr id="0" name=""/>
        <dsp:cNvSpPr/>
      </dsp:nvSpPr>
      <dsp:spPr>
        <a:xfrm>
          <a:off x="0" y="2704909"/>
          <a:ext cx="772826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Wearing a face covering while engaging with others at work or in public;</a:t>
          </a:r>
        </a:p>
        <a:p>
          <a:pPr marL="114300" lvl="1" indent="-114300" algn="l" defTabSz="577850">
            <a:lnSpc>
              <a:spcPct val="90000"/>
            </a:lnSpc>
            <a:spcBef>
              <a:spcPct val="0"/>
            </a:spcBef>
            <a:spcAft>
              <a:spcPct val="20000"/>
            </a:spcAft>
            <a:buChar char="•"/>
          </a:pPr>
          <a:r>
            <a:rPr lang="en-US" sz="1300" kern="1200" dirty="0"/>
            <a:t>Keeping a six-foot distance from persons who are not members of your household;</a:t>
          </a:r>
        </a:p>
        <a:p>
          <a:pPr marL="114300" lvl="1" indent="-114300" algn="l" defTabSz="577850">
            <a:lnSpc>
              <a:spcPct val="90000"/>
            </a:lnSpc>
            <a:spcBef>
              <a:spcPct val="0"/>
            </a:spcBef>
            <a:spcAft>
              <a:spcPct val="20000"/>
            </a:spcAft>
            <a:buChar char="•"/>
          </a:pPr>
          <a:r>
            <a:rPr lang="en-US" sz="1300" kern="1200"/>
            <a:t>Frequently washing hands with soap and water for at least 20 seconds;</a:t>
          </a:r>
        </a:p>
        <a:p>
          <a:pPr marL="114300" lvl="1" indent="-114300" algn="l" defTabSz="577850">
            <a:lnSpc>
              <a:spcPct val="90000"/>
            </a:lnSpc>
            <a:spcBef>
              <a:spcPct val="0"/>
            </a:spcBef>
            <a:spcAft>
              <a:spcPct val="20000"/>
            </a:spcAft>
            <a:buChar char="•"/>
          </a:pPr>
          <a:r>
            <a:rPr lang="en-US" sz="1300" kern="1200"/>
            <a:t>Covering coughs or sneezes with tissue or fabric, or using your elbow; and</a:t>
          </a:r>
        </a:p>
        <a:p>
          <a:pPr marL="114300" lvl="1" indent="-114300" algn="l" defTabSz="577850">
            <a:lnSpc>
              <a:spcPct val="90000"/>
            </a:lnSpc>
            <a:spcBef>
              <a:spcPct val="0"/>
            </a:spcBef>
            <a:spcAft>
              <a:spcPct val="20000"/>
            </a:spcAft>
            <a:buChar char="•"/>
          </a:pPr>
          <a:r>
            <a:rPr lang="en-US" sz="1300" kern="1200"/>
            <a:t>Staying home if you are sick with a fever or cough.</a:t>
          </a:r>
        </a:p>
      </dsp:txBody>
      <dsp:txXfrm>
        <a:off x="0" y="2704909"/>
        <a:ext cx="7728267" cy="1126080"/>
      </dsp:txXfrm>
    </dsp:sp>
    <dsp:sp modelId="{3FD2B464-03AF-4E4E-A521-3C30BC139404}">
      <dsp:nvSpPr>
        <dsp:cNvPr id="0" name=""/>
        <dsp:cNvSpPr/>
      </dsp:nvSpPr>
      <dsp:spPr>
        <a:xfrm>
          <a:off x="0" y="3821463"/>
          <a:ext cx="7728267" cy="675327"/>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Campaigns are encouraged to do voter outreach in an outdoor public setting where they can stand more than six feet away from voters.</a:t>
          </a:r>
        </a:p>
      </dsp:txBody>
      <dsp:txXfrm>
        <a:off x="32967" y="3854430"/>
        <a:ext cx="7662333"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A90-C5C4-4E85-843A-CC867F5614F4}">
      <dsp:nvSpPr>
        <dsp:cNvPr id="0" name=""/>
        <dsp:cNvSpPr/>
      </dsp:nvSpPr>
      <dsp:spPr>
        <a:xfrm>
          <a:off x="0" y="498906"/>
          <a:ext cx="7293610" cy="63560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Deadline is October 19 – may be changed due to COVID.</a:t>
          </a:r>
        </a:p>
      </dsp:txBody>
      <dsp:txXfrm>
        <a:off x="31028" y="529934"/>
        <a:ext cx="7231554" cy="573546"/>
      </dsp:txXfrm>
    </dsp:sp>
    <dsp:sp modelId="{48302F95-273A-4F2D-B803-4621485764BC}">
      <dsp:nvSpPr>
        <dsp:cNvPr id="0" name=""/>
        <dsp:cNvSpPr/>
      </dsp:nvSpPr>
      <dsp:spPr>
        <a:xfrm>
          <a:off x="0" y="1180589"/>
          <a:ext cx="7293610" cy="635602"/>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Voters can register to vote online at </a:t>
          </a:r>
          <a:r>
            <a:rPr lang="en-US" sz="1600" kern="1200" dirty="0">
              <a:hlinkClick xmlns:r="http://schemas.openxmlformats.org/officeDocument/2006/relationships" r:id="rId1"/>
            </a:rPr>
            <a:t>www.registertovote.ca.gov</a:t>
          </a:r>
          <a:r>
            <a:rPr lang="en-US" sz="1600" kern="1200" dirty="0"/>
            <a:t>.</a:t>
          </a:r>
        </a:p>
      </dsp:txBody>
      <dsp:txXfrm>
        <a:off x="31028" y="1211617"/>
        <a:ext cx="7231554" cy="573546"/>
      </dsp:txXfrm>
    </dsp:sp>
    <dsp:sp modelId="{D298171D-0990-4F1C-9C8C-937782FF85C0}">
      <dsp:nvSpPr>
        <dsp:cNvPr id="0" name=""/>
        <dsp:cNvSpPr/>
      </dsp:nvSpPr>
      <dsp:spPr>
        <a:xfrm>
          <a:off x="0" y="1862271"/>
          <a:ext cx="7293610" cy="635602"/>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Cards are available at post offices, city halls, DMV, or we can mail them to a voter. </a:t>
          </a:r>
        </a:p>
      </dsp:txBody>
      <dsp:txXfrm>
        <a:off x="31028" y="1893299"/>
        <a:ext cx="7231554" cy="573546"/>
      </dsp:txXfrm>
    </dsp:sp>
    <dsp:sp modelId="{F1D81451-CCF8-4A9E-8DB9-D759B7F59858}">
      <dsp:nvSpPr>
        <dsp:cNvPr id="0" name=""/>
        <dsp:cNvSpPr/>
      </dsp:nvSpPr>
      <dsp:spPr>
        <a:xfrm>
          <a:off x="0" y="2543954"/>
          <a:ext cx="7293610" cy="635602"/>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Voter outreach limited due to COVID.</a:t>
          </a:r>
        </a:p>
      </dsp:txBody>
      <dsp:txXfrm>
        <a:off x="31028" y="2574982"/>
        <a:ext cx="7231554" cy="573546"/>
      </dsp:txXfrm>
    </dsp:sp>
    <dsp:sp modelId="{2457EF8E-E80A-4EB4-A76C-66C4C43E0D97}">
      <dsp:nvSpPr>
        <dsp:cNvPr id="0" name=""/>
        <dsp:cNvSpPr/>
      </dsp:nvSpPr>
      <dsp:spPr>
        <a:xfrm>
          <a:off x="0" y="3225637"/>
          <a:ext cx="7293610" cy="635602"/>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a voter does not sign up in time, California now has Same Day Voter Registration where voters can register and vote up to and including Election Day.</a:t>
          </a:r>
        </a:p>
      </dsp:txBody>
      <dsp:txXfrm>
        <a:off x="31028" y="3256665"/>
        <a:ext cx="7231554" cy="573546"/>
      </dsp:txXfrm>
    </dsp:sp>
    <dsp:sp modelId="{F3594A4E-71A0-4682-B527-BAC302DBE1C8}">
      <dsp:nvSpPr>
        <dsp:cNvPr id="0" name=""/>
        <dsp:cNvSpPr/>
      </dsp:nvSpPr>
      <dsp:spPr>
        <a:xfrm>
          <a:off x="0" y="3907319"/>
          <a:ext cx="7293610" cy="635602"/>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Provisional voting will continue to be used in the event a voter’s eligibility cannot be determined at the time they show up to vote. </a:t>
          </a:r>
        </a:p>
      </dsp:txBody>
      <dsp:txXfrm>
        <a:off x="31028" y="3938347"/>
        <a:ext cx="7231554" cy="573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A401-9835-4193-88BF-CA8D2AFF66B6}">
      <dsp:nvSpPr>
        <dsp:cNvPr id="0" name=""/>
        <dsp:cNvSpPr/>
      </dsp:nvSpPr>
      <dsp:spPr>
        <a:xfrm>
          <a:off x="982805" y="13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B53A0-D93B-4C99-89DB-A21FDC480989}">
      <dsp:nvSpPr>
        <dsp:cNvPr id="0" name=""/>
        <dsp:cNvSpPr/>
      </dsp:nvSpPr>
      <dsp:spPr>
        <a:xfrm>
          <a:off x="1216805" y="36991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0C021-5020-4DB3-BCEE-7B8C1743382A}">
      <dsp:nvSpPr>
        <dsp:cNvPr id="0" name=""/>
        <dsp:cNvSpPr/>
      </dsp:nvSpPr>
      <dsp:spPr>
        <a:xfrm>
          <a:off x="63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Resurrection Church</a:t>
          </a:r>
        </a:p>
      </dsp:txBody>
      <dsp:txXfrm>
        <a:off x="631805" y="1575914"/>
        <a:ext cx="1800000" cy="720000"/>
      </dsp:txXfrm>
    </dsp:sp>
    <dsp:sp modelId="{F630B85F-4F2B-41AD-BA59-09192F9222B9}">
      <dsp:nvSpPr>
        <dsp:cNvPr id="0" name=""/>
        <dsp:cNvSpPr/>
      </dsp:nvSpPr>
      <dsp:spPr>
        <a:xfrm>
          <a:off x="3097805" y="13591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A1084-FCF3-4D17-9A5F-E1034E4FBF89}">
      <dsp:nvSpPr>
        <dsp:cNvPr id="0" name=""/>
        <dsp:cNvSpPr/>
      </dsp:nvSpPr>
      <dsp:spPr>
        <a:xfrm>
          <a:off x="3331805" y="36991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E9C85A-4177-4D60-94E5-CA0B5A5C020F}">
      <dsp:nvSpPr>
        <dsp:cNvPr id="0" name=""/>
        <dsp:cNvSpPr/>
      </dsp:nvSpPr>
      <dsp:spPr>
        <a:xfrm>
          <a:off x="2746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Felton Library</a:t>
          </a:r>
        </a:p>
      </dsp:txBody>
      <dsp:txXfrm>
        <a:off x="2746805" y="1575914"/>
        <a:ext cx="1800000" cy="720000"/>
      </dsp:txXfrm>
    </dsp:sp>
    <dsp:sp modelId="{10D61041-2BE8-4C9E-A0A8-A447D4DF54CC}">
      <dsp:nvSpPr>
        <dsp:cNvPr id="0" name=""/>
        <dsp:cNvSpPr/>
      </dsp:nvSpPr>
      <dsp:spPr>
        <a:xfrm>
          <a:off x="5212805" y="13591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4C09-CD31-4B8D-B037-6551C45B1343}">
      <dsp:nvSpPr>
        <dsp:cNvPr id="0" name=""/>
        <dsp:cNvSpPr/>
      </dsp:nvSpPr>
      <dsp:spPr>
        <a:xfrm>
          <a:off x="5446805" y="369914"/>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C59A0-E5BF-47A8-BCA8-FFE8AF970253}">
      <dsp:nvSpPr>
        <dsp:cNvPr id="0" name=""/>
        <dsp:cNvSpPr/>
      </dsp:nvSpPr>
      <dsp:spPr>
        <a:xfrm>
          <a:off x="486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Loma </a:t>
          </a:r>
          <a:r>
            <a:rPr lang="en-US" sz="1300" kern="1200" dirty="0" err="1"/>
            <a:t>Prieta</a:t>
          </a:r>
          <a:endParaRPr lang="en-US" sz="1300" kern="1200" dirty="0"/>
        </a:p>
      </dsp:txBody>
      <dsp:txXfrm>
        <a:off x="4861805" y="1575914"/>
        <a:ext cx="1800000" cy="720000"/>
      </dsp:txXfrm>
    </dsp:sp>
    <dsp:sp modelId="{0BA4D016-ACDF-4383-9018-67C8C3F42F62}">
      <dsp:nvSpPr>
        <dsp:cNvPr id="0" name=""/>
        <dsp:cNvSpPr/>
      </dsp:nvSpPr>
      <dsp:spPr>
        <a:xfrm>
          <a:off x="982805" y="274591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802A1-9D36-4264-AE7C-888503A5AF87}">
      <dsp:nvSpPr>
        <dsp:cNvPr id="0" name=""/>
        <dsp:cNvSpPr/>
      </dsp:nvSpPr>
      <dsp:spPr>
        <a:xfrm>
          <a:off x="1216805" y="297991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D8E03-E01A-4C6A-A177-02ED68E66FD3}">
      <dsp:nvSpPr>
        <dsp:cNvPr id="0" name=""/>
        <dsp:cNvSpPr/>
      </dsp:nvSpPr>
      <dsp:spPr>
        <a:xfrm>
          <a:off x="63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Twin Lakes church</a:t>
          </a:r>
        </a:p>
      </dsp:txBody>
      <dsp:txXfrm>
        <a:off x="631805" y="4185914"/>
        <a:ext cx="1800000" cy="720000"/>
      </dsp:txXfrm>
    </dsp:sp>
    <dsp:sp modelId="{B915EC6B-A149-4A61-8BF6-D780BF21596B}">
      <dsp:nvSpPr>
        <dsp:cNvPr id="0" name=""/>
        <dsp:cNvSpPr/>
      </dsp:nvSpPr>
      <dsp:spPr>
        <a:xfrm>
          <a:off x="3097805" y="274591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CFD4E-A761-41C3-8698-E20B552E8B75}">
      <dsp:nvSpPr>
        <dsp:cNvPr id="0" name=""/>
        <dsp:cNvSpPr/>
      </dsp:nvSpPr>
      <dsp:spPr>
        <a:xfrm>
          <a:off x="3331805" y="297991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6AFED-D192-4D21-9447-7A584D190D55}">
      <dsp:nvSpPr>
        <dsp:cNvPr id="0" name=""/>
        <dsp:cNvSpPr/>
      </dsp:nvSpPr>
      <dsp:spPr>
        <a:xfrm>
          <a:off x="2746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Highlands Park</a:t>
          </a:r>
        </a:p>
      </dsp:txBody>
      <dsp:txXfrm>
        <a:off x="2746805" y="4185914"/>
        <a:ext cx="1800000" cy="720000"/>
      </dsp:txXfrm>
    </dsp:sp>
    <dsp:sp modelId="{D17FBEF4-EC12-40E8-955E-AD7C5271CD8C}">
      <dsp:nvSpPr>
        <dsp:cNvPr id="0" name=""/>
        <dsp:cNvSpPr/>
      </dsp:nvSpPr>
      <dsp:spPr>
        <a:xfrm>
          <a:off x="5212805" y="274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3B38-55E1-44CD-9423-47D5BAF62C21}">
      <dsp:nvSpPr>
        <dsp:cNvPr id="0" name=""/>
        <dsp:cNvSpPr/>
      </dsp:nvSpPr>
      <dsp:spPr>
        <a:xfrm>
          <a:off x="5446805" y="297991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03EA9-7299-4257-BA45-FDB6A13B6A91}">
      <dsp:nvSpPr>
        <dsp:cNvPr id="0" name=""/>
        <dsp:cNvSpPr/>
      </dsp:nvSpPr>
      <dsp:spPr>
        <a:xfrm>
          <a:off x="486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Other ideas? </a:t>
          </a:r>
        </a:p>
        <a:p>
          <a:pPr marL="0" lvl="0" indent="0" algn="ctr" defTabSz="577850">
            <a:lnSpc>
              <a:spcPct val="90000"/>
            </a:lnSpc>
            <a:spcBef>
              <a:spcPct val="0"/>
            </a:spcBef>
            <a:spcAft>
              <a:spcPct val="35000"/>
            </a:spcAft>
            <a:buNone/>
            <a:defRPr cap="all"/>
          </a:pPr>
          <a:r>
            <a:rPr lang="en-US" sz="1300" kern="1200" dirty="0"/>
            <a:t>Drive thru voting</a:t>
          </a:r>
        </a:p>
        <a:p>
          <a:pPr marL="0" lvl="0" indent="0" algn="ctr" defTabSz="577850">
            <a:lnSpc>
              <a:spcPct val="90000"/>
            </a:lnSpc>
            <a:spcBef>
              <a:spcPct val="0"/>
            </a:spcBef>
            <a:spcAft>
              <a:spcPct val="35000"/>
            </a:spcAft>
            <a:buNone/>
            <a:defRPr cap="all"/>
          </a:pPr>
          <a:r>
            <a:rPr lang="en-US" sz="1300" kern="1200" dirty="0"/>
            <a:t>Mobile voting truck</a:t>
          </a:r>
        </a:p>
      </dsp:txBody>
      <dsp:txXfrm>
        <a:off x="4861805" y="4185914"/>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A514-342F-40D4-81E8-63DAACD47ABB}">
      <dsp:nvSpPr>
        <dsp:cNvPr id="0" name=""/>
        <dsp:cNvSpPr/>
      </dsp:nvSpPr>
      <dsp:spPr>
        <a:xfrm>
          <a:off x="0" y="1724"/>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858B4-6F1D-45AF-A525-A293185E93E9}">
      <dsp:nvSpPr>
        <dsp:cNvPr id="0" name=""/>
        <dsp:cNvSpPr/>
      </dsp:nvSpPr>
      <dsp:spPr>
        <a:xfrm>
          <a:off x="222285" y="167060"/>
          <a:ext cx="404155" cy="404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75A01-2610-46FA-85BC-0ADDC7969100}">
      <dsp:nvSpPr>
        <dsp:cNvPr id="0" name=""/>
        <dsp:cNvSpPr/>
      </dsp:nvSpPr>
      <dsp:spPr>
        <a:xfrm>
          <a:off x="848726" y="172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We will continue to process and tally ballots until 11pm. </a:t>
          </a:r>
        </a:p>
      </dsp:txBody>
      <dsp:txXfrm>
        <a:off x="848726" y="1724"/>
        <a:ext cx="6255822" cy="734828"/>
      </dsp:txXfrm>
    </dsp:sp>
    <dsp:sp modelId="{9B64D2FA-30DE-41BD-84FC-E01D1025CD1B}">
      <dsp:nvSpPr>
        <dsp:cNvPr id="0" name=""/>
        <dsp:cNvSpPr/>
      </dsp:nvSpPr>
      <dsp:spPr>
        <a:xfrm>
          <a:off x="0" y="920259"/>
          <a:ext cx="7104549" cy="7348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82BC-C2DB-4D80-9BFF-DFE4898F5172}">
      <dsp:nvSpPr>
        <dsp:cNvPr id="0" name=""/>
        <dsp:cNvSpPr/>
      </dsp:nvSpPr>
      <dsp:spPr>
        <a:xfrm>
          <a:off x="222285" y="1085595"/>
          <a:ext cx="404155" cy="404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2E8F2-6615-4872-9D34-2C92AF407296}">
      <dsp:nvSpPr>
        <dsp:cNvPr id="0" name=""/>
        <dsp:cNvSpPr/>
      </dsp:nvSpPr>
      <dsp:spPr>
        <a:xfrm>
          <a:off x="848726" y="92025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At 11pm, we will focus on scanning and final counting of the ballots we have in the system. </a:t>
          </a:r>
        </a:p>
      </dsp:txBody>
      <dsp:txXfrm>
        <a:off x="848726" y="920259"/>
        <a:ext cx="6255822" cy="734828"/>
      </dsp:txXfrm>
    </dsp:sp>
    <dsp:sp modelId="{89738BAB-D220-4F60-BCA1-443F62832752}">
      <dsp:nvSpPr>
        <dsp:cNvPr id="0" name=""/>
        <dsp:cNvSpPr/>
      </dsp:nvSpPr>
      <dsp:spPr>
        <a:xfrm>
          <a:off x="0" y="1838794"/>
          <a:ext cx="7104549" cy="7348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36E7A-0B8C-4753-8155-B13CA5408A0D}">
      <dsp:nvSpPr>
        <dsp:cNvPr id="0" name=""/>
        <dsp:cNvSpPr/>
      </dsp:nvSpPr>
      <dsp:spPr>
        <a:xfrm>
          <a:off x="222285" y="2004130"/>
          <a:ext cx="404155" cy="404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A9A0D-BF58-4C92-974F-DC37CDDA0184}">
      <dsp:nvSpPr>
        <dsp:cNvPr id="0" name=""/>
        <dsp:cNvSpPr/>
      </dsp:nvSpPr>
      <dsp:spPr>
        <a:xfrm>
          <a:off x="848726" y="183879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Semi-official election night results will be released sometime after midnight. </a:t>
          </a:r>
        </a:p>
      </dsp:txBody>
      <dsp:txXfrm>
        <a:off x="848726" y="1838794"/>
        <a:ext cx="6255822" cy="734828"/>
      </dsp:txXfrm>
    </dsp:sp>
    <dsp:sp modelId="{A6B17550-5FAE-4BF4-A38B-AFBD20D16FD3}">
      <dsp:nvSpPr>
        <dsp:cNvPr id="0" name=""/>
        <dsp:cNvSpPr/>
      </dsp:nvSpPr>
      <dsp:spPr>
        <a:xfrm>
          <a:off x="0" y="2757329"/>
          <a:ext cx="7104549" cy="7348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A0BA6-AA0B-4D81-AE9D-91A06B4578CF}">
      <dsp:nvSpPr>
        <dsp:cNvPr id="0" name=""/>
        <dsp:cNvSpPr/>
      </dsp:nvSpPr>
      <dsp:spPr>
        <a:xfrm>
          <a:off x="222285" y="2922665"/>
          <a:ext cx="404155" cy="4041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AC625-A6A5-4D08-872E-1E3820BA07F8}">
      <dsp:nvSpPr>
        <dsp:cNvPr id="0" name=""/>
        <dsp:cNvSpPr/>
      </dsp:nvSpPr>
      <dsp:spPr>
        <a:xfrm>
          <a:off x="848726" y="275732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History has shown that we will count more ballots after Election Day than on Election Night. </a:t>
          </a:r>
        </a:p>
      </dsp:txBody>
      <dsp:txXfrm>
        <a:off x="848726" y="2757329"/>
        <a:ext cx="6255822" cy="734828"/>
      </dsp:txXfrm>
    </dsp:sp>
    <dsp:sp modelId="{FBF2811F-A185-4D26-B05B-E242EED8AFDB}">
      <dsp:nvSpPr>
        <dsp:cNvPr id="0" name=""/>
        <dsp:cNvSpPr/>
      </dsp:nvSpPr>
      <dsp:spPr>
        <a:xfrm>
          <a:off x="0" y="3675864"/>
          <a:ext cx="7104549" cy="7348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2023C-BA23-4C40-9C2F-13E9464ED9BF}">
      <dsp:nvSpPr>
        <dsp:cNvPr id="0" name=""/>
        <dsp:cNvSpPr/>
      </dsp:nvSpPr>
      <dsp:spPr>
        <a:xfrm>
          <a:off x="222285" y="3841200"/>
          <a:ext cx="404155" cy="40415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5612F-6A9F-4126-AEBA-951AF12F0383}">
      <dsp:nvSpPr>
        <dsp:cNvPr id="0" name=""/>
        <dsp:cNvSpPr/>
      </dsp:nvSpPr>
      <dsp:spPr>
        <a:xfrm>
          <a:off x="848726" y="367586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So no victory parties yet! Results are NOT final until all votes are counted, audited, and verified. </a:t>
          </a:r>
        </a:p>
      </dsp:txBody>
      <dsp:txXfrm>
        <a:off x="848726" y="3675864"/>
        <a:ext cx="6255822" cy="734828"/>
      </dsp:txXfrm>
    </dsp:sp>
    <dsp:sp modelId="{4930E4DE-9224-426F-8D1F-6EC6990C5B30}">
      <dsp:nvSpPr>
        <dsp:cNvPr id="0" name=""/>
        <dsp:cNvSpPr/>
      </dsp:nvSpPr>
      <dsp:spPr>
        <a:xfrm>
          <a:off x="0" y="4594399"/>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E7F8-7114-4CFA-9C1B-314D37E2804F}">
      <dsp:nvSpPr>
        <dsp:cNvPr id="0" name=""/>
        <dsp:cNvSpPr/>
      </dsp:nvSpPr>
      <dsp:spPr>
        <a:xfrm>
          <a:off x="222285" y="4759735"/>
          <a:ext cx="404155" cy="404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C4CC-5FDA-4D86-AAB7-6533A9316FF4}">
      <dsp:nvSpPr>
        <dsp:cNvPr id="0" name=""/>
        <dsp:cNvSpPr/>
      </dsp:nvSpPr>
      <dsp:spPr>
        <a:xfrm>
          <a:off x="848726" y="459439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Election officials are big fans of big margins!!</a:t>
          </a:r>
        </a:p>
      </dsp:txBody>
      <dsp:txXfrm>
        <a:off x="848726" y="4594399"/>
        <a:ext cx="6255822" cy="734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9F984-2A0A-4427-9269-1B6D146B3A1C}">
      <dsp:nvSpPr>
        <dsp:cNvPr id="0" name=""/>
        <dsp:cNvSpPr/>
      </dsp:nvSpPr>
      <dsp:spPr>
        <a:xfrm>
          <a:off x="0" y="615"/>
          <a:ext cx="7293610" cy="14401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46A7E-0C82-4B7F-A090-E5D8DE891923}">
      <dsp:nvSpPr>
        <dsp:cNvPr id="0" name=""/>
        <dsp:cNvSpPr/>
      </dsp:nvSpPr>
      <dsp:spPr>
        <a:xfrm>
          <a:off x="435651" y="324653"/>
          <a:ext cx="792093" cy="792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16E1F5-92BF-4702-B9AB-2A453DE01BC2}">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755650">
            <a:lnSpc>
              <a:spcPct val="90000"/>
            </a:lnSpc>
            <a:spcBef>
              <a:spcPct val="0"/>
            </a:spcBef>
            <a:spcAft>
              <a:spcPct val="35000"/>
            </a:spcAft>
            <a:buNone/>
          </a:pPr>
          <a:r>
            <a:rPr lang="en-US" sz="1700" kern="1200"/>
            <a:t>Deadline to certify is Dec. 1 for presidential contest, Dec. 3 for all others. </a:t>
          </a:r>
        </a:p>
      </dsp:txBody>
      <dsp:txXfrm>
        <a:off x="1663397" y="615"/>
        <a:ext cx="5630212" cy="1440170"/>
      </dsp:txXfrm>
    </dsp:sp>
    <dsp:sp modelId="{9F6C1490-7B6F-4578-AA48-67C4863A25A0}">
      <dsp:nvSpPr>
        <dsp:cNvPr id="0" name=""/>
        <dsp:cNvSpPr/>
      </dsp:nvSpPr>
      <dsp:spPr>
        <a:xfrm>
          <a:off x="0" y="1800829"/>
          <a:ext cx="7293610" cy="14401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36F80-809C-438C-9E02-882C3B597E92}">
      <dsp:nvSpPr>
        <dsp:cNvPr id="0" name=""/>
        <dsp:cNvSpPr/>
      </dsp:nvSpPr>
      <dsp:spPr>
        <a:xfrm>
          <a:off x="435651" y="2124867"/>
          <a:ext cx="792093" cy="792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DBC8C3-7496-46A4-9147-CFD6E14C30F2}">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755650">
            <a:lnSpc>
              <a:spcPct val="90000"/>
            </a:lnSpc>
            <a:spcBef>
              <a:spcPct val="0"/>
            </a:spcBef>
            <a:spcAft>
              <a:spcPct val="35000"/>
            </a:spcAft>
            <a:buNone/>
          </a:pPr>
          <a:r>
            <a:rPr lang="en-US" sz="1700" kern="1200"/>
            <a:t>By November 30, the county elections official shall declare the elected candidate or candidates to all school and special district holding elections in November. This statutory deadline conflicts with the first one. </a:t>
          </a:r>
        </a:p>
      </dsp:txBody>
      <dsp:txXfrm>
        <a:off x="1663397" y="1800829"/>
        <a:ext cx="5630212" cy="1440170"/>
      </dsp:txXfrm>
    </dsp:sp>
    <dsp:sp modelId="{4E5A60A5-2E78-4D1C-8432-52278ED0F53C}">
      <dsp:nvSpPr>
        <dsp:cNvPr id="0" name=""/>
        <dsp:cNvSpPr/>
      </dsp:nvSpPr>
      <dsp:spPr>
        <a:xfrm>
          <a:off x="0" y="3601042"/>
          <a:ext cx="7293610" cy="14401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0363D-8645-484D-B916-25356A8D7A2B}">
      <dsp:nvSpPr>
        <dsp:cNvPr id="0" name=""/>
        <dsp:cNvSpPr/>
      </dsp:nvSpPr>
      <dsp:spPr>
        <a:xfrm>
          <a:off x="435651" y="3925081"/>
          <a:ext cx="792093" cy="792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BC7D30-563E-4742-8255-D1C0383A5A00}">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755650">
            <a:lnSpc>
              <a:spcPct val="90000"/>
            </a:lnSpc>
            <a:spcBef>
              <a:spcPct val="0"/>
            </a:spcBef>
            <a:spcAft>
              <a:spcPct val="35000"/>
            </a:spcAft>
            <a:buNone/>
          </a:pPr>
          <a:r>
            <a:rPr lang="en-US" sz="1700" kern="1200"/>
            <a:t>Within five (5) days after the completion of the official canvass, any voter may request a recount by filing a written request with the Elections official and specifying that candidates and/or measures are to be recounted.	</a:t>
          </a:r>
        </a:p>
      </dsp:txBody>
      <dsp:txXfrm>
        <a:off x="1663397" y="3601042"/>
        <a:ext cx="5630212" cy="1440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9705-63C6-441E-AF3E-21D24800745C}">
      <dsp:nvSpPr>
        <dsp:cNvPr id="0" name=""/>
        <dsp:cNvSpPr/>
      </dsp:nvSpPr>
      <dsp:spPr>
        <a:xfrm>
          <a:off x="432442" y="776693"/>
          <a:ext cx="706376" cy="706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5A494-4869-4CE1-9720-9274646E77C1}">
      <dsp:nvSpPr>
        <dsp:cNvPr id="0" name=""/>
        <dsp:cNvSpPr/>
      </dsp:nvSpPr>
      <dsp:spPr>
        <a:xfrm>
          <a:off x="768" y="1782504"/>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Hotline for voter questions and election worker questions</a:t>
          </a:r>
        </a:p>
      </dsp:txBody>
      <dsp:txXfrm>
        <a:off x="768" y="1782504"/>
        <a:ext cx="1569726" cy="686755"/>
      </dsp:txXfrm>
    </dsp:sp>
    <dsp:sp modelId="{DEC23CBE-44EC-4B3A-9E34-EF020D4DE594}">
      <dsp:nvSpPr>
        <dsp:cNvPr id="0" name=""/>
        <dsp:cNvSpPr/>
      </dsp:nvSpPr>
      <dsp:spPr>
        <a:xfrm>
          <a:off x="2276871" y="776693"/>
          <a:ext cx="706376" cy="706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258867-95FC-4A5E-A42C-CBADAE912844}">
      <dsp:nvSpPr>
        <dsp:cNvPr id="0" name=""/>
        <dsp:cNvSpPr/>
      </dsp:nvSpPr>
      <dsp:spPr>
        <a:xfrm>
          <a:off x="1845196" y="1782504"/>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App to track wait times at voting locations. How to manage lines.</a:t>
          </a:r>
        </a:p>
      </dsp:txBody>
      <dsp:txXfrm>
        <a:off x="1845196" y="1782504"/>
        <a:ext cx="1569726" cy="686755"/>
      </dsp:txXfrm>
    </dsp:sp>
    <dsp:sp modelId="{AD45F86A-06D5-4DF2-9747-D045412B2328}">
      <dsp:nvSpPr>
        <dsp:cNvPr id="0" name=""/>
        <dsp:cNvSpPr/>
      </dsp:nvSpPr>
      <dsp:spPr>
        <a:xfrm>
          <a:off x="4121300" y="776693"/>
          <a:ext cx="706376" cy="7063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050C2-ADA7-4F5F-AA99-196F393DC970}">
      <dsp:nvSpPr>
        <dsp:cNvPr id="0" name=""/>
        <dsp:cNvSpPr/>
      </dsp:nvSpPr>
      <dsp:spPr>
        <a:xfrm>
          <a:off x="3689625" y="1782504"/>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Laws changing: SB 423 (</a:t>
          </a:r>
          <a:r>
            <a:rPr lang="en-US" sz="1100" kern="1200" dirty="0" err="1"/>
            <a:t>Umberg</a:t>
          </a:r>
          <a:r>
            <a:rPr lang="en-US" sz="1100" kern="1200" dirty="0"/>
            <a:t>) and AB 860 (Berman) signed into law: deadline to register, E+3, time to certify, etc.</a:t>
          </a:r>
        </a:p>
      </dsp:txBody>
      <dsp:txXfrm>
        <a:off x="3689625" y="1782504"/>
        <a:ext cx="1569726" cy="686755"/>
      </dsp:txXfrm>
    </dsp:sp>
    <dsp:sp modelId="{D0DE5D60-0174-424D-BAAE-3D4BDCE58D11}">
      <dsp:nvSpPr>
        <dsp:cNvPr id="0" name=""/>
        <dsp:cNvSpPr/>
      </dsp:nvSpPr>
      <dsp:spPr>
        <a:xfrm>
          <a:off x="5965729" y="776693"/>
          <a:ext cx="706376" cy="706376"/>
        </a:xfrm>
        <a:prstGeom prst="rect">
          <a:avLst/>
        </a:prstGeom>
        <a:blipFill>
          <a:blip xmlns:r="http://schemas.openxmlformats.org/officeDocument/2006/relationships" r:embed="rId7"/>
          <a:srcRect/>
          <a:stretch>
            <a:fillRect t="-3000" b="-3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2F9A6-0761-4862-9842-C91A74E926EA}">
      <dsp:nvSpPr>
        <dsp:cNvPr id="0" name=""/>
        <dsp:cNvSpPr/>
      </dsp:nvSpPr>
      <dsp:spPr>
        <a:xfrm>
          <a:off x="5534054" y="1782504"/>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will be happening with the virus in October/November. Need flexibility.</a:t>
          </a:r>
        </a:p>
      </dsp:txBody>
      <dsp:txXfrm>
        <a:off x="5534054" y="1782504"/>
        <a:ext cx="1569726" cy="686755"/>
      </dsp:txXfrm>
    </dsp:sp>
    <dsp:sp modelId="{7009BEF0-9F69-4612-896C-0318CA65F1EA}">
      <dsp:nvSpPr>
        <dsp:cNvPr id="0" name=""/>
        <dsp:cNvSpPr/>
      </dsp:nvSpPr>
      <dsp:spPr>
        <a:xfrm>
          <a:off x="432442" y="2861691"/>
          <a:ext cx="706376" cy="706376"/>
        </a:xfrm>
        <a:prstGeom prst="rect">
          <a:avLst/>
        </a:prstGeom>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D8D24-41EC-46F6-9B7D-F1AA95FD315C}">
      <dsp:nvSpPr>
        <dsp:cNvPr id="0" name=""/>
        <dsp:cNvSpPr/>
      </dsp:nvSpPr>
      <dsp:spPr>
        <a:xfrm>
          <a:off x="768" y="3867502"/>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Staffing and training of election workers</a:t>
          </a:r>
        </a:p>
      </dsp:txBody>
      <dsp:txXfrm>
        <a:off x="768" y="3867502"/>
        <a:ext cx="1569726" cy="686755"/>
      </dsp:txXfrm>
    </dsp:sp>
    <dsp:sp modelId="{02231938-1485-4CED-9EB3-3C3B0F6B7474}">
      <dsp:nvSpPr>
        <dsp:cNvPr id="0" name=""/>
        <dsp:cNvSpPr/>
      </dsp:nvSpPr>
      <dsp:spPr>
        <a:xfrm>
          <a:off x="2276871" y="2861691"/>
          <a:ext cx="706376" cy="706376"/>
        </a:xfrm>
        <a:prstGeom prst="rect">
          <a:avLst/>
        </a:prstGeom>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D10302-290F-433E-ABCC-203F3B5FCA56}">
      <dsp:nvSpPr>
        <dsp:cNvPr id="0" name=""/>
        <dsp:cNvSpPr/>
      </dsp:nvSpPr>
      <dsp:spPr>
        <a:xfrm>
          <a:off x="1845196" y="3867502"/>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Establish mechanism for public feedback and suggestions</a:t>
          </a:r>
        </a:p>
      </dsp:txBody>
      <dsp:txXfrm>
        <a:off x="1845196" y="3867502"/>
        <a:ext cx="1569726" cy="686755"/>
      </dsp:txXfrm>
    </dsp:sp>
    <dsp:sp modelId="{BC8ECB79-3064-4240-92CF-6C394428B218}">
      <dsp:nvSpPr>
        <dsp:cNvPr id="0" name=""/>
        <dsp:cNvSpPr/>
      </dsp:nvSpPr>
      <dsp:spPr>
        <a:xfrm>
          <a:off x="4121300" y="2861691"/>
          <a:ext cx="706376" cy="706376"/>
        </a:xfrm>
        <a:prstGeom prst="rect">
          <a:avLst/>
        </a:prstGeom>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ED9A9-160C-478D-AA2B-7D860BCBB2BE}">
      <dsp:nvSpPr>
        <dsp:cNvPr id="0" name=""/>
        <dsp:cNvSpPr/>
      </dsp:nvSpPr>
      <dsp:spPr>
        <a:xfrm>
          <a:off x="3689625" y="3867502"/>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One place to get latest election news – VOTESCOUNT.US </a:t>
          </a:r>
        </a:p>
      </dsp:txBody>
      <dsp:txXfrm>
        <a:off x="3689625" y="3867502"/>
        <a:ext cx="1569726" cy="686755"/>
      </dsp:txXfrm>
    </dsp:sp>
    <dsp:sp modelId="{D880ECD6-131B-4405-B67C-2FF09C8D7377}">
      <dsp:nvSpPr>
        <dsp:cNvPr id="0" name=""/>
        <dsp:cNvSpPr/>
      </dsp:nvSpPr>
      <dsp:spPr>
        <a:xfrm>
          <a:off x="5965729" y="2861691"/>
          <a:ext cx="706376" cy="706376"/>
        </a:xfrm>
        <a:prstGeom prst="rect">
          <a:avLst/>
        </a:prstGeom>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EE5437-5E84-416E-AB05-D709E7877E21}">
      <dsp:nvSpPr>
        <dsp:cNvPr id="0" name=""/>
        <dsp:cNvSpPr/>
      </dsp:nvSpPr>
      <dsp:spPr>
        <a:xfrm>
          <a:off x="5534054" y="3867502"/>
          <a:ext cx="1569726" cy="68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Funding – How do we pay for this? </a:t>
          </a:r>
        </a:p>
      </dsp:txBody>
      <dsp:txXfrm>
        <a:off x="5534054" y="3867502"/>
        <a:ext cx="1569726" cy="6867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otescount.us/" TargetMode="External"/><Relationship Id="rId2" Type="http://schemas.openxmlformats.org/officeDocument/2006/relationships/hyperlink" Target="https://www.votescount.com/Home/VoterRegistrationTotalsandInformation/ElectionDataandUsag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utureofcaelections.org/wp-content/uploads/M-Romero-Presentation-Ballots-During-COVID-19-NES-MAY-21-2020-REVISED-With-Link-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8F1-57E5-4F02-B234-D6558E6E1461}"/>
              </a:ext>
            </a:extLst>
          </p:cNvPr>
          <p:cNvSpPr>
            <a:spLocks noGrp="1"/>
          </p:cNvSpPr>
          <p:nvPr>
            <p:ph type="ctrTitle"/>
          </p:nvPr>
        </p:nvSpPr>
        <p:spPr/>
        <p:txBody>
          <a:bodyPr/>
          <a:lstStyle/>
          <a:p>
            <a:r>
              <a:rPr lang="en-US" dirty="0"/>
              <a:t>Democratic Central Committee Meeting</a:t>
            </a:r>
          </a:p>
        </p:txBody>
      </p:sp>
      <p:sp>
        <p:nvSpPr>
          <p:cNvPr id="3" name="Subtitle 2">
            <a:extLst>
              <a:ext uri="{FF2B5EF4-FFF2-40B4-BE49-F238E27FC236}">
                <a16:creationId xmlns:a16="http://schemas.microsoft.com/office/drawing/2014/main" id="{4884D0CD-7E05-4A61-B4D9-86D02D500C18}"/>
              </a:ext>
            </a:extLst>
          </p:cNvPr>
          <p:cNvSpPr>
            <a:spLocks noGrp="1"/>
          </p:cNvSpPr>
          <p:nvPr>
            <p:ph type="subTitle" idx="1"/>
          </p:nvPr>
        </p:nvSpPr>
        <p:spPr>
          <a:xfrm>
            <a:off x="1100015" y="4670245"/>
            <a:ext cx="7315200" cy="1111429"/>
          </a:xfrm>
        </p:spPr>
        <p:txBody>
          <a:bodyPr>
            <a:normAutofit fontScale="92500" lnSpcReduction="20000"/>
          </a:bodyPr>
          <a:lstStyle/>
          <a:p>
            <a:r>
              <a:rPr lang="en-US" dirty="0"/>
              <a:t>Wednesday, June 24, 2020</a:t>
            </a:r>
          </a:p>
          <a:p>
            <a:pPr>
              <a:lnSpc>
                <a:spcPct val="120000"/>
              </a:lnSpc>
            </a:pPr>
            <a:r>
              <a:rPr lang="en-US" dirty="0"/>
              <a:t>Gail L. Pellerin, County Clerk</a:t>
            </a:r>
            <a:br>
              <a:rPr lang="en-US" dirty="0"/>
            </a:br>
            <a:r>
              <a:rPr lang="en-US" dirty="0"/>
              <a:t>831-454-2419 *  info@votescount.us</a:t>
            </a:r>
          </a:p>
        </p:txBody>
      </p:sp>
    </p:spTree>
    <p:extLst>
      <p:ext uri="{BB962C8B-B14F-4D97-AF65-F5344CB8AC3E}">
        <p14:creationId xmlns:p14="http://schemas.microsoft.com/office/powerpoint/2010/main" val="32356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E1EB59-7584-43B8-A2A3-986EB12EE8B2}"/>
              </a:ext>
            </a:extLst>
          </p:cNvPr>
          <p:cNvSpPr>
            <a:spLocks noGrp="1"/>
          </p:cNvSpPr>
          <p:nvPr>
            <p:ph type="title"/>
          </p:nvPr>
        </p:nvSpPr>
        <p:spPr>
          <a:xfrm>
            <a:off x="1600754" y="1087374"/>
            <a:ext cx="8983489" cy="1000978"/>
          </a:xfrm>
        </p:spPr>
        <p:txBody>
          <a:bodyPr>
            <a:normAutofit/>
          </a:bodyPr>
          <a:lstStyle/>
          <a:p>
            <a:r>
              <a:rPr lang="en-US" dirty="0"/>
              <a:t>Registration and Election Data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48C76E-7E57-417F-8A4B-D479EE2933D8}"/>
              </a:ext>
            </a:extLst>
          </p:cNvPr>
          <p:cNvSpPr>
            <a:spLocks noGrp="1"/>
          </p:cNvSpPr>
          <p:nvPr>
            <p:ph idx="1"/>
          </p:nvPr>
        </p:nvSpPr>
        <p:spPr>
          <a:xfrm>
            <a:off x="1600753" y="2535446"/>
            <a:ext cx="8983489" cy="3554457"/>
          </a:xfrm>
        </p:spPr>
        <p:txBody>
          <a:bodyPr>
            <a:normAutofit/>
          </a:bodyPr>
          <a:lstStyle/>
          <a:p>
            <a:pPr marL="0" indent="0">
              <a:buNone/>
            </a:pPr>
            <a:r>
              <a:rPr lang="en-US" b="1" dirty="0">
                <a:solidFill>
                  <a:schemeClr val="tx1"/>
                </a:solidFill>
              </a:rPr>
              <a:t>Confidential Voter File</a:t>
            </a:r>
            <a:endParaRPr lang="en-US" dirty="0">
              <a:solidFill>
                <a:schemeClr val="tx1"/>
              </a:solidFill>
            </a:endParaRPr>
          </a:p>
          <a:p>
            <a:r>
              <a:rPr lang="en-US" dirty="0">
                <a:solidFill>
                  <a:schemeClr val="tx1"/>
                </a:solidFill>
              </a:rPr>
              <a:t>Pursuant to Elections Code Sections 2187, 2188 and 2194, voter registration information is available to persons or groups for election, scholarly, journalistic or political purposes, or governmental purposes, as determined by the Secretary of State.  </a:t>
            </a:r>
            <a:r>
              <a:rPr lang="en-US" u="sng" dirty="0">
                <a:solidFill>
                  <a:schemeClr val="tx1"/>
                </a:solidFill>
                <a:hlinkClick r:id="rId2"/>
              </a:rPr>
              <a:t>Each written request</a:t>
            </a:r>
            <a:r>
              <a:rPr lang="en-US" dirty="0">
                <a:solidFill>
                  <a:schemeClr val="tx1"/>
                </a:solidFill>
                <a:hlinkClick r:id="rId2"/>
              </a:rPr>
              <a:t> </a:t>
            </a:r>
            <a:r>
              <a:rPr lang="en-US" dirty="0">
                <a:solidFill>
                  <a:schemeClr val="tx1"/>
                </a:solidFill>
              </a:rPr>
              <a:t>to view, purchase, or use voter registration information must be submitted in person and with identification on an application available at the Santa Cruz County Elections Department.</a:t>
            </a:r>
          </a:p>
          <a:p>
            <a:r>
              <a:rPr lang="en-US" dirty="0">
                <a:solidFill>
                  <a:schemeClr val="tx1"/>
                </a:solidFill>
              </a:rPr>
              <a:t>Form to purchase voter file data is online at </a:t>
            </a:r>
            <a:r>
              <a:rPr lang="en-US" dirty="0">
                <a:solidFill>
                  <a:schemeClr val="tx1"/>
                </a:solidFill>
                <a:hlinkClick r:id="rId3"/>
              </a:rPr>
              <a:t>www.votescount.us</a:t>
            </a:r>
            <a:r>
              <a:rPr lang="en-US" dirty="0">
                <a:solidFill>
                  <a:schemeClr val="tx1"/>
                </a:solidFill>
              </a:rPr>
              <a:t>  </a:t>
            </a:r>
          </a:p>
          <a:p>
            <a:r>
              <a:rPr lang="en-US" dirty="0">
                <a:solidFill>
                  <a:schemeClr val="tx1"/>
                </a:solidFill>
              </a:rPr>
              <a:t>We also post who is purchasing data.  </a:t>
            </a:r>
          </a:p>
          <a:p>
            <a:endParaRPr lang="en-US" dirty="0">
              <a:solidFill>
                <a:schemeClr val="tx1"/>
              </a:solidFill>
            </a:endParaRPr>
          </a:p>
        </p:txBody>
      </p:sp>
    </p:spTree>
    <p:extLst>
      <p:ext uri="{BB962C8B-B14F-4D97-AF65-F5344CB8AC3E}">
        <p14:creationId xmlns:p14="http://schemas.microsoft.com/office/powerpoint/2010/main" val="241165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10F76-E96D-4A30-9A7C-BF455A8C7D8C}"/>
              </a:ext>
            </a:extLst>
          </p:cNvPr>
          <p:cNvSpPr>
            <a:spLocks noGrp="1"/>
          </p:cNvSpPr>
          <p:nvPr>
            <p:ph type="title"/>
          </p:nvPr>
        </p:nvSpPr>
        <p:spPr>
          <a:xfrm>
            <a:off x="8895775" y="1123837"/>
            <a:ext cx="2947482" cy="4601183"/>
          </a:xfrm>
        </p:spPr>
        <p:txBody>
          <a:bodyPr>
            <a:normAutofit/>
          </a:bodyPr>
          <a:lstStyle/>
          <a:p>
            <a:r>
              <a:rPr lang="en-US"/>
              <a:t>Voter Registration</a:t>
            </a:r>
            <a:endParaRPr lang="en-US" dirty="0"/>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C489CEEB-94FC-424C-B318-4DBDC56EBDBA}"/>
              </a:ext>
            </a:extLst>
          </p:cNvPr>
          <p:cNvGraphicFramePr>
            <a:graphicFrameLocks noGrp="1"/>
          </p:cNvGraphicFramePr>
          <p:nvPr>
            <p:ph idx="1"/>
            <p:extLst>
              <p:ext uri="{D42A27DB-BD31-4B8C-83A1-F6EECF244321}">
                <p14:modId xmlns:p14="http://schemas.microsoft.com/office/powerpoint/2010/main" val="374853753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84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FD8D-8AF6-4E46-B650-CA682D51738D}"/>
              </a:ext>
            </a:extLst>
          </p:cNvPr>
          <p:cNvSpPr>
            <a:spLocks noGrp="1"/>
          </p:cNvSpPr>
          <p:nvPr>
            <p:ph type="title"/>
          </p:nvPr>
        </p:nvSpPr>
        <p:spPr/>
        <p:txBody>
          <a:bodyPr/>
          <a:lstStyle/>
          <a:p>
            <a:r>
              <a:rPr lang="en-US" dirty="0"/>
              <a:t>Current Voter Registration numbers for Santa Cruz County</a:t>
            </a:r>
          </a:p>
        </p:txBody>
      </p:sp>
      <p:pic>
        <p:nvPicPr>
          <p:cNvPr id="4" name="Content Placeholder 3">
            <a:extLst>
              <a:ext uri="{FF2B5EF4-FFF2-40B4-BE49-F238E27FC236}">
                <a16:creationId xmlns:a16="http://schemas.microsoft.com/office/drawing/2014/main" id="{95A9716D-DC5B-4FFD-AE9D-2C48AE479866}"/>
              </a:ext>
            </a:extLst>
          </p:cNvPr>
          <p:cNvPicPr>
            <a:picLocks noGrp="1" noChangeAspect="1"/>
          </p:cNvPicPr>
          <p:nvPr>
            <p:ph idx="1"/>
          </p:nvPr>
        </p:nvPicPr>
        <p:blipFill>
          <a:blip r:embed="rId2"/>
          <a:stretch>
            <a:fillRect/>
          </a:stretch>
        </p:blipFill>
        <p:spPr>
          <a:xfrm>
            <a:off x="4095553" y="1238250"/>
            <a:ext cx="6801776" cy="4333875"/>
          </a:xfrm>
          <a:prstGeom prst="rect">
            <a:avLst/>
          </a:prstGeom>
        </p:spPr>
      </p:pic>
    </p:spTree>
    <p:extLst>
      <p:ext uri="{BB962C8B-B14F-4D97-AF65-F5344CB8AC3E}">
        <p14:creationId xmlns:p14="http://schemas.microsoft.com/office/powerpoint/2010/main" val="418348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0E8D1C-2387-461A-BC95-B3DB8E9A749B}"/>
              </a:ext>
            </a:extLst>
          </p:cNvPr>
          <p:cNvSpPr>
            <a:spLocks noGrp="1"/>
          </p:cNvSpPr>
          <p:nvPr>
            <p:ph idx="1"/>
          </p:nvPr>
        </p:nvSpPr>
        <p:spPr>
          <a:xfrm>
            <a:off x="1264150" y="1496501"/>
            <a:ext cx="6461231" cy="3864998"/>
          </a:xfrm>
        </p:spPr>
        <p:txBody>
          <a:bodyPr>
            <a:normAutofit/>
          </a:bodyPr>
          <a:lstStyle/>
          <a:p>
            <a:r>
              <a:rPr lang="en-US" sz="1700" dirty="0"/>
              <a:t>Pursuant to Governor Newsom’s Executive Orders N-64-20 signed on May 8 and N-67-20 signed June 3, elections officials will mail ballots to all voters in the State of California. Mailing ballots to all voters is intended to preserve public health in the face of the threat of COVID-19, and to ensure that the November election is accessible, secure and safe for all Californians who can vote from the safety of their own homes. In-person voting options will also be provided.  </a:t>
            </a:r>
          </a:p>
          <a:p>
            <a:r>
              <a:rPr lang="en-US" sz="1700" b="1" dirty="0"/>
              <a:t>October 5, 2020 </a:t>
            </a:r>
            <a:r>
              <a:rPr lang="en-US" sz="1700" dirty="0"/>
              <a:t>is the first day Santa Cruz County will mail ballots to voters who are registered to vote and on the active voter file.   </a:t>
            </a:r>
          </a:p>
          <a:p>
            <a:r>
              <a:rPr lang="en-US" sz="1700" dirty="0"/>
              <a:t>Ballots are also available at the Santa Cruz County Elections Department and the Watsonville City Clerk’s Office from October 5 through 8pm Election Day, November 3.</a:t>
            </a:r>
          </a:p>
          <a:p>
            <a:endParaRPr lang="en-US" sz="17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D9628E-B947-40B8-9B6C-E2D082607BEA}"/>
              </a:ext>
            </a:extLst>
          </p:cNvPr>
          <p:cNvSpPr>
            <a:spLocks noGrp="1"/>
          </p:cNvSpPr>
          <p:nvPr>
            <p:ph type="title"/>
          </p:nvPr>
        </p:nvSpPr>
        <p:spPr>
          <a:xfrm>
            <a:off x="8982805" y="1865740"/>
            <a:ext cx="2947482" cy="3126520"/>
          </a:xfrm>
        </p:spPr>
        <p:txBody>
          <a:bodyPr>
            <a:normAutofit/>
          </a:bodyPr>
          <a:lstStyle/>
          <a:p>
            <a:r>
              <a:rPr lang="en-US" dirty="0"/>
              <a:t>Voting in November 2020</a:t>
            </a:r>
          </a:p>
        </p:txBody>
      </p:sp>
    </p:spTree>
    <p:extLst>
      <p:ext uri="{BB962C8B-B14F-4D97-AF65-F5344CB8AC3E}">
        <p14:creationId xmlns:p14="http://schemas.microsoft.com/office/powerpoint/2010/main" val="40912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6DF7-D6BF-4636-8383-493AB8CA49E0}"/>
              </a:ext>
            </a:extLst>
          </p:cNvPr>
          <p:cNvSpPr>
            <a:spLocks noGrp="1"/>
          </p:cNvSpPr>
          <p:nvPr>
            <p:ph type="title"/>
          </p:nvPr>
        </p:nvSpPr>
        <p:spPr/>
        <p:txBody>
          <a:bodyPr/>
          <a:lstStyle/>
          <a:p>
            <a:r>
              <a:rPr lang="en-US" dirty="0"/>
              <a:t>How to return your ballot after voting from home</a:t>
            </a:r>
          </a:p>
        </p:txBody>
      </p:sp>
      <p:sp>
        <p:nvSpPr>
          <p:cNvPr id="3" name="Content Placeholder 2">
            <a:extLst>
              <a:ext uri="{FF2B5EF4-FFF2-40B4-BE49-F238E27FC236}">
                <a16:creationId xmlns:a16="http://schemas.microsoft.com/office/drawing/2014/main" id="{35618A06-0F7A-45AD-959A-7C2C79FF0250}"/>
              </a:ext>
            </a:extLst>
          </p:cNvPr>
          <p:cNvSpPr>
            <a:spLocks noGrp="1"/>
          </p:cNvSpPr>
          <p:nvPr>
            <p:ph idx="1"/>
          </p:nvPr>
        </p:nvSpPr>
        <p:spPr/>
        <p:txBody>
          <a:bodyPr>
            <a:normAutofit fontScale="77500" lnSpcReduction="20000"/>
          </a:bodyPr>
          <a:lstStyle/>
          <a:p>
            <a:pPr marL="0" indent="0">
              <a:buNone/>
            </a:pPr>
            <a:r>
              <a:rPr lang="en-US" dirty="0"/>
              <a:t>Voters may return their ballot in one of the following ways:</a:t>
            </a:r>
          </a:p>
          <a:p>
            <a:pPr lvl="0"/>
            <a:r>
              <a:rPr lang="en-US" dirty="0"/>
              <a:t>Drop it off at one of our 24-hour drop boxes </a:t>
            </a:r>
          </a:p>
          <a:p>
            <a:pPr lvl="1"/>
            <a:r>
              <a:rPr lang="en-US" dirty="0"/>
              <a:t>Aptos - Cabrillo College Parking lot R by the stadium</a:t>
            </a:r>
            <a:endParaRPr lang="en-US" sz="2000" dirty="0"/>
          </a:p>
          <a:p>
            <a:pPr lvl="1"/>
            <a:r>
              <a:rPr lang="en-US" dirty="0"/>
              <a:t>Aptos – Public Library, 7695 Soquel Dr.</a:t>
            </a:r>
            <a:endParaRPr lang="en-US" sz="2000" dirty="0"/>
          </a:p>
          <a:p>
            <a:pPr lvl="1"/>
            <a:r>
              <a:rPr lang="en-US" dirty="0"/>
              <a:t>Aptos - Polo Grounds near the dog park, 2255 Huntington Dr.</a:t>
            </a:r>
            <a:endParaRPr lang="en-US" sz="2000" dirty="0"/>
          </a:p>
          <a:p>
            <a:pPr lvl="1"/>
            <a:r>
              <a:rPr lang="en-US" dirty="0"/>
              <a:t>Ben Lomond - Highlands Park, 8500 Highway 9 </a:t>
            </a:r>
            <a:endParaRPr lang="en-US" sz="2000" dirty="0"/>
          </a:p>
          <a:p>
            <a:pPr lvl="1"/>
            <a:r>
              <a:rPr lang="en-US" dirty="0"/>
              <a:t>Capitola – 420 Capitola Ave in the City Hall parking lot</a:t>
            </a:r>
            <a:endParaRPr lang="en-US" sz="2000" dirty="0"/>
          </a:p>
          <a:p>
            <a:pPr lvl="1"/>
            <a:r>
              <a:rPr lang="en-US" dirty="0"/>
              <a:t>Felton - Covered Bridge Park at Mt. Hermon and Graham Hill Rd</a:t>
            </a:r>
            <a:endParaRPr lang="en-US" sz="2000" dirty="0"/>
          </a:p>
          <a:p>
            <a:pPr lvl="1"/>
            <a:r>
              <a:rPr lang="en-US" dirty="0"/>
              <a:t>Santa Cruz - 701 Ocean St in front of the County Government Center</a:t>
            </a:r>
            <a:endParaRPr lang="en-US" sz="2000" dirty="0"/>
          </a:p>
          <a:p>
            <a:pPr lvl="1"/>
            <a:r>
              <a:rPr lang="en-US" dirty="0"/>
              <a:t>Santa Cruz – 212 Church St in the public parking lot</a:t>
            </a:r>
            <a:endParaRPr lang="en-US" sz="2000" dirty="0"/>
          </a:p>
          <a:p>
            <a:pPr lvl="1"/>
            <a:r>
              <a:rPr lang="en-US" dirty="0"/>
              <a:t>Scotts Valley – 1 Civic Center Dr in the City Hall parking lot</a:t>
            </a:r>
            <a:endParaRPr lang="en-US" sz="2000" dirty="0"/>
          </a:p>
          <a:p>
            <a:pPr lvl="1"/>
            <a:r>
              <a:rPr lang="en-US" dirty="0"/>
              <a:t>Watsonville – 316 Rodriguez St in the municipal public parking lot 14</a:t>
            </a:r>
            <a:endParaRPr lang="en-US" sz="2000" dirty="0"/>
          </a:p>
          <a:p>
            <a:pPr lvl="1"/>
            <a:r>
              <a:rPr lang="en-US" dirty="0"/>
              <a:t>Watsonville – 1432 Freedom Blvd parking lot</a:t>
            </a:r>
            <a:endParaRPr lang="en-US" sz="2000" dirty="0"/>
          </a:p>
          <a:p>
            <a:pPr lvl="1"/>
            <a:r>
              <a:rPr lang="en-US" dirty="0"/>
              <a:t>UCSC Quarry Plaza</a:t>
            </a:r>
            <a:endParaRPr lang="en-US" sz="2000" dirty="0"/>
          </a:p>
          <a:p>
            <a:pPr lvl="1"/>
            <a:r>
              <a:rPr lang="en-US" dirty="0"/>
              <a:t>We will add two more drive-up drop off boxes for November.</a:t>
            </a:r>
            <a:endParaRPr lang="en-US" sz="2000" dirty="0"/>
          </a:p>
          <a:p>
            <a:pPr lvl="0"/>
            <a:r>
              <a:rPr lang="en-US" dirty="0"/>
              <a:t>Return it in person before and including Election Day at the County Elections Office or any of the City Clerks’ Offices.</a:t>
            </a:r>
          </a:p>
          <a:p>
            <a:pPr lvl="0"/>
            <a:r>
              <a:rPr lang="en-US" dirty="0"/>
              <a:t>Return it to a voter service center open Saturday, Oct. 31 to Tuesday, Nov. 3.</a:t>
            </a:r>
          </a:p>
          <a:p>
            <a:pPr lvl="0"/>
            <a:r>
              <a:rPr lang="en-US" dirty="0"/>
              <a:t>Mail it so it is received on time – ballots postmarked on or before Election Day and received by November 20, 17 days after the election, will be considered received on time.  </a:t>
            </a:r>
          </a:p>
          <a:p>
            <a:endParaRPr lang="en-US" dirty="0"/>
          </a:p>
        </p:txBody>
      </p:sp>
    </p:spTree>
    <p:extLst>
      <p:ext uri="{BB962C8B-B14F-4D97-AF65-F5344CB8AC3E}">
        <p14:creationId xmlns:p14="http://schemas.microsoft.com/office/powerpoint/2010/main" val="355452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0C84-DEE6-4865-9951-92C191359448}"/>
              </a:ext>
            </a:extLst>
          </p:cNvPr>
          <p:cNvSpPr>
            <a:spLocks noGrp="1"/>
          </p:cNvSpPr>
          <p:nvPr>
            <p:ph type="title"/>
          </p:nvPr>
        </p:nvSpPr>
        <p:spPr>
          <a:xfrm>
            <a:off x="252919" y="1123837"/>
            <a:ext cx="2947482" cy="4601183"/>
          </a:xfrm>
        </p:spPr>
        <p:txBody>
          <a:bodyPr>
            <a:normAutofit/>
          </a:bodyPr>
          <a:lstStyle/>
          <a:p>
            <a:r>
              <a:rPr lang="en-US" dirty="0"/>
              <a:t>In-person voting options.</a:t>
            </a:r>
          </a:p>
        </p:txBody>
      </p:sp>
      <p:sp>
        <p:nvSpPr>
          <p:cNvPr id="3" name="Content Placeholder 2">
            <a:extLst>
              <a:ext uri="{FF2B5EF4-FFF2-40B4-BE49-F238E27FC236}">
                <a16:creationId xmlns:a16="http://schemas.microsoft.com/office/drawing/2014/main" id="{C0473A8B-39F7-4110-B7D3-892A6721ECF3}"/>
              </a:ext>
            </a:extLst>
          </p:cNvPr>
          <p:cNvSpPr>
            <a:spLocks noGrp="1"/>
          </p:cNvSpPr>
          <p:nvPr>
            <p:ph idx="1"/>
          </p:nvPr>
        </p:nvSpPr>
        <p:spPr>
          <a:xfrm>
            <a:off x="3869267" y="864108"/>
            <a:ext cx="3585891" cy="5120640"/>
          </a:xfrm>
        </p:spPr>
        <p:txBody>
          <a:bodyPr>
            <a:noAutofit/>
          </a:bodyPr>
          <a:lstStyle/>
          <a:p>
            <a:pPr marL="0" indent="0">
              <a:buNone/>
            </a:pPr>
            <a:r>
              <a:rPr lang="en-US" sz="1200" dirty="0"/>
              <a:t>In-person voting options will be available for voters to do any of the following:</a:t>
            </a:r>
          </a:p>
          <a:p>
            <a:pPr lvl="1"/>
            <a:r>
              <a:rPr lang="en-US" sz="1200" dirty="0"/>
              <a:t>Return a voted ballot</a:t>
            </a:r>
          </a:p>
          <a:p>
            <a:pPr lvl="1"/>
            <a:r>
              <a:rPr lang="en-US" sz="1200" dirty="0"/>
              <a:t>Obtain a second ballot</a:t>
            </a:r>
          </a:p>
          <a:p>
            <a:pPr lvl="1"/>
            <a:r>
              <a:rPr lang="en-US" sz="1200" dirty="0"/>
              <a:t>Vote on the accessible tablet</a:t>
            </a:r>
          </a:p>
          <a:p>
            <a:pPr lvl="1"/>
            <a:r>
              <a:rPr lang="en-US" sz="1200" dirty="0"/>
              <a:t>Vote a Spanish ballot on the tablet</a:t>
            </a:r>
          </a:p>
          <a:p>
            <a:pPr lvl="1"/>
            <a:r>
              <a:rPr lang="en-US" sz="1200" dirty="0"/>
              <a:t>Register and vote on the same day</a:t>
            </a:r>
          </a:p>
          <a:p>
            <a:pPr lvl="1"/>
            <a:r>
              <a:rPr lang="en-US" sz="1200" dirty="0"/>
              <a:t>Vote provisionally</a:t>
            </a:r>
          </a:p>
          <a:p>
            <a:pPr lvl="1"/>
            <a:r>
              <a:rPr lang="en-US" sz="1200" dirty="0"/>
              <a:t>Any other voting service</a:t>
            </a:r>
          </a:p>
          <a:p>
            <a:r>
              <a:rPr lang="en-US" sz="1200" dirty="0"/>
              <a:t>In-person voting locations will include the Santa Cruz County Clerk’s Office and Watsonville City Clerk’s Office. Open 29 days.</a:t>
            </a:r>
          </a:p>
          <a:p>
            <a:r>
              <a:rPr lang="en-US" sz="1200" dirty="0"/>
              <a:t>The plan is to have 17 voter service centers to serve voters in the county from Saturday, October 31, through 8pm, Tuesday, November 3. </a:t>
            </a:r>
          </a:p>
          <a:p>
            <a:r>
              <a:rPr lang="en-US" sz="1200" dirty="0"/>
              <a:t>All centers will adhere to public safety guidelines regarding mask wearing, disinfecting, physical distances, and any other protocols that may be in place. Since this is an evolving situation and there is no way to know what will be happening in October, voters are directed to check the Santa Cruz County Elections Department’s website at </a:t>
            </a:r>
            <a:r>
              <a:rPr lang="en-US" sz="1200" b="1" u="sng" dirty="0">
                <a:solidFill>
                  <a:schemeClr val="accent1"/>
                </a:solidFill>
              </a:rPr>
              <a:t>www.votescount.us</a:t>
            </a:r>
            <a:r>
              <a:rPr lang="en-US" sz="1200" b="1" dirty="0">
                <a:solidFill>
                  <a:schemeClr val="accent1"/>
                </a:solidFill>
              </a:rPr>
              <a:t> </a:t>
            </a:r>
            <a:r>
              <a:rPr lang="en-US" sz="1200" dirty="0"/>
              <a:t>for the latest voting information. </a:t>
            </a:r>
          </a:p>
        </p:txBody>
      </p:sp>
      <p:pic>
        <p:nvPicPr>
          <p:cNvPr id="7" name="Graphic 6" descr="Bank">
            <a:extLst>
              <a:ext uri="{FF2B5EF4-FFF2-40B4-BE49-F238E27FC236}">
                <a16:creationId xmlns:a16="http://schemas.microsoft.com/office/drawing/2014/main" id="{F729853C-5133-47EB-B738-2E1365BAE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87068"/>
            <a:ext cx="3474720" cy="3474720"/>
          </a:xfrm>
          <a:prstGeom prst="rect">
            <a:avLst/>
          </a:prstGeom>
        </p:spPr>
      </p:pic>
    </p:spTree>
    <p:extLst>
      <p:ext uri="{BB962C8B-B14F-4D97-AF65-F5344CB8AC3E}">
        <p14:creationId xmlns:p14="http://schemas.microsoft.com/office/powerpoint/2010/main" val="47131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0F8D6C-1F96-4E8C-AA78-9813F4562819}"/>
              </a:ext>
            </a:extLst>
          </p:cNvPr>
          <p:cNvSpPr>
            <a:spLocks noGrp="1"/>
          </p:cNvSpPr>
          <p:nvPr>
            <p:ph type="title"/>
          </p:nvPr>
        </p:nvSpPr>
        <p:spPr>
          <a:xfrm>
            <a:off x="5451642" y="1123837"/>
            <a:ext cx="6451110" cy="1255469"/>
          </a:xfrm>
        </p:spPr>
        <p:txBody>
          <a:bodyPr>
            <a:normAutofit/>
          </a:bodyPr>
          <a:lstStyle/>
          <a:p>
            <a:r>
              <a:rPr lang="en-US" dirty="0"/>
              <a:t>Voter Service Center locations used in March</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ity">
            <a:extLst>
              <a:ext uri="{FF2B5EF4-FFF2-40B4-BE49-F238E27FC236}">
                <a16:creationId xmlns:a16="http://schemas.microsoft.com/office/drawing/2014/main" id="{A8141C8B-DB5F-42EC-AC6F-245593D58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5F852110-2C9D-4636-899A-7B4BFC98D741}"/>
              </a:ext>
            </a:extLst>
          </p:cNvPr>
          <p:cNvSpPr>
            <a:spLocks noGrp="1"/>
          </p:cNvSpPr>
          <p:nvPr>
            <p:ph idx="1"/>
          </p:nvPr>
        </p:nvSpPr>
        <p:spPr>
          <a:xfrm>
            <a:off x="5451644" y="2510395"/>
            <a:ext cx="6451109" cy="3274586"/>
          </a:xfrm>
        </p:spPr>
        <p:txBody>
          <a:bodyPr anchor="t">
            <a:normAutofit/>
          </a:bodyPr>
          <a:lstStyle/>
          <a:p>
            <a:pPr lvl="0"/>
            <a:r>
              <a:rPr lang="en-US" sz="1300" dirty="0">
                <a:solidFill>
                  <a:srgbClr val="FFFFFF"/>
                </a:solidFill>
              </a:rPr>
              <a:t>Santa Cruz County Clerk/Elections Office</a:t>
            </a:r>
          </a:p>
          <a:p>
            <a:pPr lvl="0"/>
            <a:r>
              <a:rPr lang="en-US" sz="1300" dirty="0">
                <a:solidFill>
                  <a:srgbClr val="FFFFFF"/>
                </a:solidFill>
              </a:rPr>
              <a:t>Watsonville City Clerk’s Office</a:t>
            </a:r>
          </a:p>
          <a:p>
            <a:pPr lvl="0"/>
            <a:r>
              <a:rPr lang="en-US" sz="1300" dirty="0">
                <a:solidFill>
                  <a:srgbClr val="FFFFFF"/>
                </a:solidFill>
              </a:rPr>
              <a:t>Simpkins Family Swim Center</a:t>
            </a:r>
          </a:p>
          <a:p>
            <a:pPr lvl="0"/>
            <a:r>
              <a:rPr lang="en-US" sz="1300" dirty="0">
                <a:solidFill>
                  <a:srgbClr val="FFFFFF"/>
                </a:solidFill>
              </a:rPr>
              <a:t>Capitola City Hall</a:t>
            </a:r>
          </a:p>
          <a:p>
            <a:pPr lvl="0"/>
            <a:r>
              <a:rPr lang="en-US" sz="1300" dirty="0">
                <a:solidFill>
                  <a:srgbClr val="FFFFFF"/>
                </a:solidFill>
              </a:rPr>
              <a:t>Community Foundation</a:t>
            </a:r>
          </a:p>
          <a:p>
            <a:pPr lvl="0"/>
            <a:r>
              <a:rPr lang="en-US" sz="1300" dirty="0" err="1">
                <a:solidFill>
                  <a:srgbClr val="FFFFFF"/>
                </a:solidFill>
              </a:rPr>
              <a:t>Pajaro</a:t>
            </a:r>
            <a:r>
              <a:rPr lang="en-US" sz="1300" dirty="0">
                <a:solidFill>
                  <a:srgbClr val="FFFFFF"/>
                </a:solidFill>
              </a:rPr>
              <a:t> Valley Community Conference Room</a:t>
            </a:r>
          </a:p>
          <a:p>
            <a:pPr lvl="0"/>
            <a:r>
              <a:rPr lang="en-US" sz="1300" dirty="0">
                <a:solidFill>
                  <a:srgbClr val="FFFFFF"/>
                </a:solidFill>
              </a:rPr>
              <a:t>UCSC – Bay Tree Conference Center</a:t>
            </a:r>
          </a:p>
          <a:p>
            <a:pPr lvl="0"/>
            <a:r>
              <a:rPr lang="en-US" sz="1300" dirty="0">
                <a:solidFill>
                  <a:srgbClr val="FFFFFF"/>
                </a:solidFill>
              </a:rPr>
              <a:t>Scotts Valley </a:t>
            </a:r>
            <a:r>
              <a:rPr lang="en-US" sz="1300" dirty="0" err="1">
                <a:solidFill>
                  <a:srgbClr val="FFFFFF"/>
                </a:solidFill>
              </a:rPr>
              <a:t>Skypark</a:t>
            </a:r>
            <a:r>
              <a:rPr lang="en-US" sz="1300" dirty="0">
                <a:solidFill>
                  <a:srgbClr val="FFFFFF"/>
                </a:solidFill>
              </a:rPr>
              <a:t> </a:t>
            </a:r>
          </a:p>
          <a:p>
            <a:pPr lvl="0"/>
            <a:r>
              <a:rPr lang="en-US" sz="1300" dirty="0" err="1">
                <a:solidFill>
                  <a:srgbClr val="FFFFFF"/>
                </a:solidFill>
              </a:rPr>
              <a:t>Zayante</a:t>
            </a:r>
            <a:r>
              <a:rPr lang="en-US" sz="1300" dirty="0">
                <a:solidFill>
                  <a:srgbClr val="FFFFFF"/>
                </a:solidFill>
              </a:rPr>
              <a:t> Fire Station</a:t>
            </a:r>
          </a:p>
          <a:p>
            <a:pPr lvl="0"/>
            <a:r>
              <a:rPr lang="en-US" sz="1300" dirty="0">
                <a:solidFill>
                  <a:srgbClr val="FFFFFF"/>
                </a:solidFill>
              </a:rPr>
              <a:t>Ag Extension/Behavioral Health</a:t>
            </a:r>
          </a:p>
          <a:p>
            <a:endParaRPr lang="en-US" sz="1300" dirty="0">
              <a:solidFill>
                <a:srgbClr val="FFFFFF"/>
              </a:solidFill>
            </a:endParaRPr>
          </a:p>
        </p:txBody>
      </p:sp>
    </p:spTree>
    <p:extLst>
      <p:ext uri="{BB962C8B-B14F-4D97-AF65-F5344CB8AC3E}">
        <p14:creationId xmlns:p14="http://schemas.microsoft.com/office/powerpoint/2010/main" val="79796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88BEC-10AF-4898-B600-B9414B987331}"/>
              </a:ext>
            </a:extLst>
          </p:cNvPr>
          <p:cNvSpPr>
            <a:spLocks noGrp="1"/>
          </p:cNvSpPr>
          <p:nvPr>
            <p:ph type="title"/>
          </p:nvPr>
        </p:nvSpPr>
        <p:spPr>
          <a:xfrm>
            <a:off x="8895775" y="1123837"/>
            <a:ext cx="2947482" cy="4601183"/>
          </a:xfrm>
        </p:spPr>
        <p:txBody>
          <a:bodyPr>
            <a:normAutofit/>
          </a:bodyPr>
          <a:lstStyle/>
          <a:p>
            <a:r>
              <a:rPr lang="en-US" dirty="0"/>
              <a:t>Possible locations to add in November. </a:t>
            </a:r>
            <a:br>
              <a:rPr lang="en-US" dirty="0"/>
            </a:br>
            <a:br>
              <a:rPr lang="en-US" dirty="0"/>
            </a:br>
            <a:r>
              <a:rPr lang="en-US" dirty="0"/>
              <a:t>We need 7 more locations to meet ratio of 1/10k voters</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86788B-5547-47E1-B4F7-11DFA21E0C50}"/>
              </a:ext>
            </a:extLst>
          </p:cNvPr>
          <p:cNvGraphicFramePr>
            <a:graphicFrameLocks noGrp="1"/>
          </p:cNvGraphicFramePr>
          <p:nvPr>
            <p:ph idx="1"/>
            <p:extLst>
              <p:ext uri="{D42A27DB-BD31-4B8C-83A1-F6EECF244321}">
                <p14:modId xmlns:p14="http://schemas.microsoft.com/office/powerpoint/2010/main" val="137094522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4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493-DD77-458D-B2D3-21DEA0181254}"/>
              </a:ext>
            </a:extLst>
          </p:cNvPr>
          <p:cNvSpPr>
            <a:spLocks noGrp="1"/>
          </p:cNvSpPr>
          <p:nvPr>
            <p:ph type="title"/>
          </p:nvPr>
        </p:nvSpPr>
        <p:spPr/>
        <p:txBody>
          <a:bodyPr>
            <a:normAutofit fontScale="90000"/>
          </a:bodyPr>
          <a:lstStyle/>
          <a:p>
            <a:br>
              <a:rPr lang="en-US" dirty="0"/>
            </a:br>
            <a:r>
              <a:rPr lang="en-US" dirty="0"/>
              <a:t>How Do Californians Want to Cast their Ballots During the COVID-19 Crisis?</a:t>
            </a:r>
            <a:br>
              <a:rPr lang="en-US" dirty="0"/>
            </a:br>
            <a:br>
              <a:rPr lang="en-US" dirty="0"/>
            </a:br>
            <a:endParaRPr lang="en-US" dirty="0"/>
          </a:p>
        </p:txBody>
      </p:sp>
      <p:sp>
        <p:nvSpPr>
          <p:cNvPr id="3" name="Content Placeholder 2">
            <a:extLst>
              <a:ext uri="{FF2B5EF4-FFF2-40B4-BE49-F238E27FC236}">
                <a16:creationId xmlns:a16="http://schemas.microsoft.com/office/drawing/2014/main" id="{D5868EFA-E442-4715-BB67-6F1F710A2F2F}"/>
              </a:ext>
            </a:extLst>
          </p:cNvPr>
          <p:cNvSpPr>
            <a:spLocks noGrp="1"/>
          </p:cNvSpPr>
          <p:nvPr>
            <p:ph idx="1"/>
          </p:nvPr>
        </p:nvSpPr>
        <p:spPr/>
        <p:txBody>
          <a:bodyPr>
            <a:normAutofit fontScale="92500" lnSpcReduction="10000"/>
          </a:bodyPr>
          <a:lstStyle/>
          <a:p>
            <a:endParaRPr lang="en-US" dirty="0"/>
          </a:p>
          <a:p>
            <a:pPr marL="0" indent="0">
              <a:buNone/>
            </a:pPr>
            <a:r>
              <a:rPr lang="en-US" sz="2600" b="1" dirty="0">
                <a:solidFill>
                  <a:schemeClr val="accent1"/>
                </a:solidFill>
              </a:rPr>
              <a:t>New Electorate Study by</a:t>
            </a:r>
          </a:p>
          <a:p>
            <a:pPr marL="0" indent="0">
              <a:buNone/>
            </a:pPr>
            <a:r>
              <a:rPr lang="en-US" dirty="0"/>
              <a:t>Thad </a:t>
            </a:r>
            <a:r>
              <a:rPr lang="en-US" dirty="0" err="1"/>
              <a:t>Kousser</a:t>
            </a:r>
            <a:r>
              <a:rPr lang="en-US" dirty="0"/>
              <a:t>, UC San Diego</a:t>
            </a:r>
            <a:br>
              <a:rPr lang="en-US" dirty="0"/>
            </a:br>
            <a:r>
              <a:rPr lang="en-US" dirty="0"/>
              <a:t>Mindy Romero, California Civic Engagement Project at University of Southern California</a:t>
            </a:r>
            <a:br>
              <a:rPr lang="en-US" dirty="0"/>
            </a:br>
            <a:r>
              <a:rPr lang="en-US" dirty="0"/>
              <a:t>Mackenzie Lockhart, UC San Diego</a:t>
            </a:r>
            <a:br>
              <a:rPr lang="en-US" dirty="0"/>
            </a:br>
            <a:r>
              <a:rPr lang="en-US" dirty="0"/>
              <a:t>Seth Hill, UC San Diego, and </a:t>
            </a:r>
            <a:br>
              <a:rPr lang="en-US" dirty="0"/>
            </a:br>
            <a:r>
              <a:rPr lang="en-US" dirty="0"/>
              <a:t>Jennifer </a:t>
            </a:r>
            <a:r>
              <a:rPr lang="en-US" dirty="0" err="1"/>
              <a:t>Merolla</a:t>
            </a:r>
            <a:r>
              <a:rPr lang="en-US" dirty="0"/>
              <a:t>, UC Riverside</a:t>
            </a:r>
          </a:p>
          <a:p>
            <a:pPr marL="0" indent="0">
              <a:buNone/>
            </a:pPr>
            <a:r>
              <a:rPr lang="en-US" sz="2600" b="1" dirty="0">
                <a:solidFill>
                  <a:schemeClr val="accent1"/>
                </a:solidFill>
              </a:rPr>
              <a:t>Conclusions</a:t>
            </a:r>
          </a:p>
          <a:p>
            <a:r>
              <a:rPr lang="en-US" dirty="0"/>
              <a:t>Overall, a strong majority of California’s eligible electorate would prefer to cast a ballot by mail in November’s election</a:t>
            </a:r>
          </a:p>
          <a:p>
            <a:r>
              <a:rPr lang="en-US" dirty="0"/>
              <a:t>But not all Californians favor this option –choices about how to cast ballots vary significantly across the diverse racial and ethnic groups in our electorate</a:t>
            </a:r>
          </a:p>
          <a:p>
            <a:r>
              <a:rPr lang="en-US" dirty="0"/>
              <a:t>Some voters say that they would not participate in the election if it is conducted either exclusively through the mail or exclusively through in-person options</a:t>
            </a:r>
          </a:p>
          <a:p>
            <a:endParaRPr lang="en-US" dirty="0"/>
          </a:p>
        </p:txBody>
      </p:sp>
    </p:spTree>
    <p:extLst>
      <p:ext uri="{BB962C8B-B14F-4D97-AF65-F5344CB8AC3E}">
        <p14:creationId xmlns:p14="http://schemas.microsoft.com/office/powerpoint/2010/main" val="197694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8D1B-08B0-4FB0-AD79-182BAF3A7080}"/>
              </a:ext>
            </a:extLst>
          </p:cNvPr>
          <p:cNvSpPr>
            <a:spLocks noGrp="1"/>
          </p:cNvSpPr>
          <p:nvPr>
            <p:ph type="title"/>
          </p:nvPr>
        </p:nvSpPr>
        <p:spPr/>
        <p:txBody>
          <a:bodyPr>
            <a:normAutofit/>
          </a:bodyPr>
          <a:lstStyle/>
          <a:p>
            <a:r>
              <a:rPr lang="en-US" sz="4400" dirty="0"/>
              <a:t>More Conclusions</a:t>
            </a:r>
          </a:p>
        </p:txBody>
      </p:sp>
      <p:sp>
        <p:nvSpPr>
          <p:cNvPr id="3" name="Content Placeholder 2">
            <a:extLst>
              <a:ext uri="{FF2B5EF4-FFF2-40B4-BE49-F238E27FC236}">
                <a16:creationId xmlns:a16="http://schemas.microsoft.com/office/drawing/2014/main" id="{15D1BC04-B660-4661-87F6-E0C3D1FA8EA0}"/>
              </a:ext>
            </a:extLst>
          </p:cNvPr>
          <p:cNvSpPr>
            <a:spLocks noGrp="1"/>
          </p:cNvSpPr>
          <p:nvPr>
            <p:ph idx="1"/>
          </p:nvPr>
        </p:nvSpPr>
        <p:spPr/>
        <p:txBody>
          <a:bodyPr>
            <a:normAutofit fontScale="92500" lnSpcReduction="10000"/>
          </a:bodyPr>
          <a:lstStyle/>
          <a:p>
            <a:endParaRPr lang="en-US" dirty="0"/>
          </a:p>
          <a:p>
            <a:r>
              <a:rPr lang="en-US" dirty="0"/>
              <a:t>When thinking about in-person voting experiences, voters who read scientific projections about a scenario in which the COVID-19 crisis peaks in the fall were more uncomfortable at the prospect of waiting in line or working at a polling place</a:t>
            </a:r>
          </a:p>
          <a:p>
            <a:r>
              <a:rPr lang="en-US" dirty="0"/>
              <a:t>There were also significant differences by race and ethnicity in comfort levels</a:t>
            </a:r>
          </a:p>
          <a:p>
            <a:r>
              <a:rPr lang="en-US" dirty="0"/>
              <a:t>But voters of all types under all scenarios became much more comfortable with casting ballots in a polling place that adheres to social distancing protocols</a:t>
            </a:r>
          </a:p>
          <a:p>
            <a:r>
              <a:rPr lang="en-US" dirty="0"/>
              <a:t>It is important to note that these are their survey responses… rather than measures of behavior</a:t>
            </a:r>
          </a:p>
          <a:p>
            <a:r>
              <a:rPr lang="en-US" dirty="0"/>
              <a:t>Whether the preferences that they expressed about how to cast ballots shapes their participation will be revealed in November 2020</a:t>
            </a:r>
          </a:p>
          <a:p>
            <a:pPr marL="0" indent="0">
              <a:buNone/>
            </a:pPr>
            <a:r>
              <a:rPr lang="en-US" dirty="0">
                <a:hlinkClick r:id="rId2"/>
              </a:rPr>
              <a:t>https://futureofcaelections.org/wp-content/uploads/M-Romero-Presentation-Ballots-During-COVID-19-NES-MAY-21-2020-REVISED-With-Link-1.pdf</a:t>
            </a:r>
            <a:r>
              <a:rPr lang="en-US" dirty="0"/>
              <a:t> </a:t>
            </a:r>
          </a:p>
          <a:p>
            <a:endParaRPr lang="en-US" dirty="0"/>
          </a:p>
          <a:p>
            <a:endParaRPr lang="en-US" dirty="0"/>
          </a:p>
        </p:txBody>
      </p:sp>
    </p:spTree>
    <p:extLst>
      <p:ext uri="{BB962C8B-B14F-4D97-AF65-F5344CB8AC3E}">
        <p14:creationId xmlns:p14="http://schemas.microsoft.com/office/powerpoint/2010/main" val="428577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75B9-02FE-46FB-92AE-8A46C1A1454C}"/>
              </a:ext>
            </a:extLst>
          </p:cNvPr>
          <p:cNvSpPr>
            <a:spLocks noGrp="1"/>
          </p:cNvSpPr>
          <p:nvPr>
            <p:ph type="title"/>
          </p:nvPr>
        </p:nvSpPr>
        <p:spPr/>
        <p:txBody>
          <a:bodyPr/>
          <a:lstStyle/>
          <a:p>
            <a:r>
              <a:rPr lang="en-US" dirty="0"/>
              <a:t>Thank you! </a:t>
            </a:r>
          </a:p>
        </p:txBody>
      </p:sp>
      <p:pic>
        <p:nvPicPr>
          <p:cNvPr id="5" name="Content Placeholder 4" descr="A stack of flyers on a table&#10;&#10;Description automatically generated">
            <a:extLst>
              <a:ext uri="{FF2B5EF4-FFF2-40B4-BE49-F238E27FC236}">
                <a16:creationId xmlns:a16="http://schemas.microsoft.com/office/drawing/2014/main" id="{5A0ACF75-01BE-4D03-BCA2-CD80BF379AF4}"/>
              </a:ext>
            </a:extLst>
          </p:cNvPr>
          <p:cNvPicPr>
            <a:picLocks noGrp="1" noChangeAspect="1"/>
          </p:cNvPicPr>
          <p:nvPr>
            <p:ph idx="1"/>
          </p:nvPr>
        </p:nvPicPr>
        <p:blipFill>
          <a:blip r:embed="rId2"/>
          <a:stretch>
            <a:fillRect/>
          </a:stretch>
        </p:blipFill>
        <p:spPr>
          <a:xfrm rot="5400000">
            <a:off x="5546797" y="1131565"/>
            <a:ext cx="4236726" cy="3177545"/>
          </a:xfrm>
        </p:spPr>
      </p:pic>
      <p:sp>
        <p:nvSpPr>
          <p:cNvPr id="6" name="TextBox 5">
            <a:extLst>
              <a:ext uri="{FF2B5EF4-FFF2-40B4-BE49-F238E27FC236}">
                <a16:creationId xmlns:a16="http://schemas.microsoft.com/office/drawing/2014/main" id="{79D98198-1EB9-4A77-891B-C7AA2B0F4317}"/>
              </a:ext>
            </a:extLst>
          </p:cNvPr>
          <p:cNvSpPr txBox="1"/>
          <p:nvPr/>
        </p:nvSpPr>
        <p:spPr>
          <a:xfrm>
            <a:off x="4010024" y="5182779"/>
            <a:ext cx="7058025" cy="646331"/>
          </a:xfrm>
          <a:prstGeom prst="rect">
            <a:avLst/>
          </a:prstGeom>
          <a:noFill/>
        </p:spPr>
        <p:txBody>
          <a:bodyPr wrap="square" rtlCol="0">
            <a:spAutoFit/>
          </a:bodyPr>
          <a:lstStyle/>
          <a:p>
            <a:r>
              <a:rPr lang="en-US"/>
              <a:t>Tulips; red, white &amp; blue balloons; chocolate decadence; red wine; and a beautiful card!  Thank you so much. You made my birthday very special. </a:t>
            </a:r>
            <a:endParaRPr lang="en-US" dirty="0"/>
          </a:p>
        </p:txBody>
      </p:sp>
    </p:spTree>
    <p:extLst>
      <p:ext uri="{BB962C8B-B14F-4D97-AF65-F5344CB8AC3E}">
        <p14:creationId xmlns:p14="http://schemas.microsoft.com/office/powerpoint/2010/main" val="299136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D5747-750D-45D7-9E6E-61CAFCFCC100}"/>
              </a:ext>
            </a:extLst>
          </p:cNvPr>
          <p:cNvSpPr>
            <a:spLocks noGrp="1"/>
          </p:cNvSpPr>
          <p:nvPr>
            <p:ph type="title"/>
          </p:nvPr>
        </p:nvSpPr>
        <p:spPr>
          <a:xfrm>
            <a:off x="8389648" y="1123837"/>
            <a:ext cx="2947482" cy="4601183"/>
          </a:xfrm>
        </p:spPr>
        <p:txBody>
          <a:bodyPr>
            <a:normAutofit/>
          </a:bodyPr>
          <a:lstStyle/>
          <a:p>
            <a:r>
              <a:rPr lang="en-US" dirty="0"/>
              <a:t>We need to flatten the voting curve!</a:t>
            </a:r>
          </a:p>
        </p:txBody>
      </p:sp>
      <p:sp>
        <p:nvSpPr>
          <p:cNvPr id="15" name="Rectangle 14">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8">
            <a:extLst>
              <a:ext uri="{FF2B5EF4-FFF2-40B4-BE49-F238E27FC236}">
                <a16:creationId xmlns:a16="http://schemas.microsoft.com/office/drawing/2014/main" id="{3D7E9289-8D74-4138-BA04-223BA49D422B}"/>
              </a:ext>
            </a:extLst>
          </p:cNvPr>
          <p:cNvGraphicFramePr>
            <a:graphicFrameLocks noGrp="1"/>
          </p:cNvGraphicFramePr>
          <p:nvPr>
            <p:ph idx="1"/>
            <p:extLst>
              <p:ext uri="{D42A27DB-BD31-4B8C-83A1-F6EECF244321}">
                <p14:modId xmlns:p14="http://schemas.microsoft.com/office/powerpoint/2010/main" val="906905394"/>
              </p:ext>
            </p:extLst>
          </p:nvPr>
        </p:nvGraphicFramePr>
        <p:xfrm>
          <a:off x="650875" y="1425575"/>
          <a:ext cx="6711950" cy="402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44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87B7-31B8-436A-A992-FD4A9F96CBDF}"/>
              </a:ext>
            </a:extLst>
          </p:cNvPr>
          <p:cNvSpPr>
            <a:spLocks noGrp="1"/>
          </p:cNvSpPr>
          <p:nvPr>
            <p:ph type="title"/>
          </p:nvPr>
        </p:nvSpPr>
        <p:spPr/>
        <p:txBody>
          <a:bodyPr/>
          <a:lstStyle/>
          <a:p>
            <a:r>
              <a:rPr lang="en-US" dirty="0"/>
              <a:t>March numbers</a:t>
            </a:r>
          </a:p>
        </p:txBody>
      </p:sp>
      <p:sp>
        <p:nvSpPr>
          <p:cNvPr id="3" name="Content Placeholder 2">
            <a:extLst>
              <a:ext uri="{FF2B5EF4-FFF2-40B4-BE49-F238E27FC236}">
                <a16:creationId xmlns:a16="http://schemas.microsoft.com/office/drawing/2014/main" id="{9CFD7A0A-AD99-4406-B8DD-F97063073B66}"/>
              </a:ext>
            </a:extLst>
          </p:cNvPr>
          <p:cNvSpPr>
            <a:spLocks noGrp="1"/>
          </p:cNvSpPr>
          <p:nvPr>
            <p:ph idx="1"/>
          </p:nvPr>
        </p:nvSpPr>
        <p:spPr/>
        <p:txBody>
          <a:bodyPr>
            <a:normAutofit fontScale="92500" lnSpcReduction="10000"/>
          </a:bodyPr>
          <a:lstStyle/>
          <a:p>
            <a:r>
              <a:rPr lang="en-US" dirty="0"/>
              <a:t>Registered voters: 163,526</a:t>
            </a:r>
          </a:p>
          <a:p>
            <a:r>
              <a:rPr lang="en-US" dirty="0"/>
              <a:t>Total votes cast: 103,900</a:t>
            </a:r>
          </a:p>
          <a:p>
            <a:pPr lvl="1"/>
            <a:r>
              <a:rPr lang="en-US" dirty="0"/>
              <a:t>Votes cast at the polls: 33,222</a:t>
            </a:r>
          </a:p>
          <a:p>
            <a:pPr lvl="1"/>
            <a:r>
              <a:rPr lang="en-US" dirty="0"/>
              <a:t>Votes cast by mail ballot: 70,678</a:t>
            </a:r>
          </a:p>
          <a:p>
            <a:pPr lvl="1"/>
            <a:r>
              <a:rPr lang="en-US" dirty="0"/>
              <a:t>Turnout = 63.56%... Or what I call a D grade!</a:t>
            </a:r>
          </a:p>
          <a:p>
            <a:r>
              <a:rPr lang="en-US" dirty="0"/>
              <a:t>Number of mail ballot requests: 121,579</a:t>
            </a:r>
          </a:p>
          <a:p>
            <a:r>
              <a:rPr lang="en-US" dirty="0"/>
              <a:t>Number of mail ballots challenged: 852</a:t>
            </a:r>
          </a:p>
          <a:p>
            <a:pPr lvl="1"/>
            <a:r>
              <a:rPr lang="en-US" dirty="0"/>
              <a:t>Too late: 632</a:t>
            </a:r>
          </a:p>
          <a:p>
            <a:pPr lvl="1"/>
            <a:r>
              <a:rPr lang="en-US" dirty="0"/>
              <a:t>No signature: 108 (77 were cured)</a:t>
            </a:r>
          </a:p>
          <a:p>
            <a:pPr lvl="1"/>
            <a:r>
              <a:rPr lang="en-US" dirty="0"/>
              <a:t>Sig didn’t compare: 95 (35 were cured)</a:t>
            </a:r>
          </a:p>
          <a:p>
            <a:pPr lvl="1"/>
            <a:r>
              <a:rPr lang="en-US" dirty="0"/>
              <a:t>Empty envelope: 14</a:t>
            </a:r>
          </a:p>
          <a:p>
            <a:pPr lvl="1"/>
            <a:r>
              <a:rPr lang="en-US" dirty="0"/>
              <a:t>Two ballots in one envelope: 1</a:t>
            </a:r>
          </a:p>
          <a:p>
            <a:r>
              <a:rPr lang="en-US" dirty="0"/>
              <a:t>Number of Same Day Registration voters: 3,086</a:t>
            </a:r>
          </a:p>
          <a:p>
            <a:pPr lvl="1"/>
            <a:r>
              <a:rPr lang="en-US" dirty="0"/>
              <a:t>Number counted: 2,935</a:t>
            </a:r>
          </a:p>
          <a:p>
            <a:r>
              <a:rPr lang="en-US" dirty="0"/>
              <a:t>Number of Provisional ballots cast: 2,802</a:t>
            </a:r>
          </a:p>
          <a:p>
            <a:pPr lvl="1"/>
            <a:r>
              <a:rPr lang="en-US" dirty="0"/>
              <a:t>Number counted: 2,774</a:t>
            </a:r>
          </a:p>
        </p:txBody>
      </p:sp>
    </p:spTree>
    <p:extLst>
      <p:ext uri="{BB962C8B-B14F-4D97-AF65-F5344CB8AC3E}">
        <p14:creationId xmlns:p14="http://schemas.microsoft.com/office/powerpoint/2010/main" val="166126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2E2C-8FDE-4E28-9C9C-C153605CDCCC}"/>
              </a:ext>
            </a:extLst>
          </p:cNvPr>
          <p:cNvSpPr>
            <a:spLocks noGrp="1"/>
          </p:cNvSpPr>
          <p:nvPr>
            <p:ph type="title"/>
          </p:nvPr>
        </p:nvSpPr>
        <p:spPr/>
        <p:txBody>
          <a:bodyPr/>
          <a:lstStyle/>
          <a:p>
            <a:r>
              <a:rPr lang="en-US" dirty="0"/>
              <a:t>Vote-by-mail safeguards</a:t>
            </a:r>
          </a:p>
        </p:txBody>
      </p:sp>
      <p:sp>
        <p:nvSpPr>
          <p:cNvPr id="3" name="Content Placeholder 2">
            <a:extLst>
              <a:ext uri="{FF2B5EF4-FFF2-40B4-BE49-F238E27FC236}">
                <a16:creationId xmlns:a16="http://schemas.microsoft.com/office/drawing/2014/main" id="{0B74A63C-8894-40D8-AB8B-CD4E402D7DAC}"/>
              </a:ext>
            </a:extLst>
          </p:cNvPr>
          <p:cNvSpPr>
            <a:spLocks noGrp="1"/>
          </p:cNvSpPr>
          <p:nvPr>
            <p:ph idx="1"/>
          </p:nvPr>
        </p:nvSpPr>
        <p:spPr/>
        <p:txBody>
          <a:bodyPr>
            <a:normAutofit fontScale="85000" lnSpcReduction="10000"/>
          </a:bodyPr>
          <a:lstStyle/>
          <a:p>
            <a:pPr marL="0" indent="0">
              <a:buNone/>
            </a:pPr>
            <a:r>
              <a:rPr lang="en-US" b="1" dirty="0">
                <a:solidFill>
                  <a:srgbClr val="FF0000"/>
                </a:solidFill>
              </a:rPr>
              <a:t>Postmark + 17 (new law just signed)</a:t>
            </a:r>
          </a:p>
          <a:p>
            <a:r>
              <a:rPr lang="en-US" dirty="0"/>
              <a:t>Vote-by-mail ballots that are postmarked on or before Election Day or is time stamped or date stamped by a bona fide private mail delivery company on or before Election Day and received by the county elections official by the 17th day after the election shall be considered received on time. </a:t>
            </a:r>
          </a:p>
          <a:p>
            <a:pPr marL="0" indent="0">
              <a:buNone/>
            </a:pPr>
            <a:r>
              <a:rPr lang="en-US" b="1" dirty="0">
                <a:solidFill>
                  <a:srgbClr val="FF0000"/>
                </a:solidFill>
              </a:rPr>
              <a:t>The signature on the ballot envelope is compared to the signature on file. </a:t>
            </a:r>
          </a:p>
          <a:p>
            <a:pPr marL="0" indent="0">
              <a:buNone/>
            </a:pPr>
            <a:r>
              <a:rPr lang="en-US" b="1" dirty="0">
                <a:solidFill>
                  <a:srgbClr val="FF0000"/>
                </a:solidFill>
              </a:rPr>
              <a:t>Cure for unsigned ballot envelopes or non-comparing signatures</a:t>
            </a:r>
            <a:endParaRPr lang="en-US" dirty="0">
              <a:solidFill>
                <a:srgbClr val="FF0000"/>
              </a:solidFill>
            </a:endParaRPr>
          </a:p>
          <a:p>
            <a:r>
              <a:rPr lang="en-US" dirty="0"/>
              <a:t>Voters who failed to sign their vote-by-mail ballot envelope or has a signature that does not compare to what is on file will have until 2 days prior to the certification of the election to provide a signature on a Signature Statement to the County Elections Department. The Signature Statement may be returned to the County Elections Official by mail, FAX, email, hand-delivered, or dropped off at a voter service center or drop box. </a:t>
            </a:r>
          </a:p>
          <a:p>
            <a:pPr marL="0" indent="0">
              <a:buNone/>
            </a:pPr>
            <a:r>
              <a:rPr lang="en-US" b="1" dirty="0">
                <a:solidFill>
                  <a:srgbClr val="FF0000"/>
                </a:solidFill>
              </a:rPr>
              <a:t>No one can solicit the vote of a vote-by-mail voter, or do any electioneering, while in the residence or in the immediate presence of the voter, and during the time he or she knows the vote-by-mail voter is voting.</a:t>
            </a:r>
          </a:p>
          <a:p>
            <a:r>
              <a:rPr lang="en-US" dirty="0"/>
              <a:t>Any person who knowingly violates this section is guilty of a misdemeanor.</a:t>
            </a:r>
          </a:p>
          <a:p>
            <a:pPr marL="0" indent="0">
              <a:buNone/>
            </a:pPr>
            <a:br>
              <a:rPr lang="en-US" dirty="0"/>
            </a:br>
            <a:r>
              <a:rPr lang="en-US" b="1" dirty="0"/>
              <a:t> </a:t>
            </a:r>
            <a:endParaRPr lang="en-US" dirty="0"/>
          </a:p>
          <a:p>
            <a:endParaRPr lang="en-US" dirty="0"/>
          </a:p>
        </p:txBody>
      </p:sp>
    </p:spTree>
    <p:extLst>
      <p:ext uri="{BB962C8B-B14F-4D97-AF65-F5344CB8AC3E}">
        <p14:creationId xmlns:p14="http://schemas.microsoft.com/office/powerpoint/2010/main" val="288601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8FBD-F84A-48B5-A689-B73684AB21F1}"/>
              </a:ext>
            </a:extLst>
          </p:cNvPr>
          <p:cNvSpPr>
            <a:spLocks noGrp="1"/>
          </p:cNvSpPr>
          <p:nvPr>
            <p:ph type="title"/>
          </p:nvPr>
        </p:nvSpPr>
        <p:spPr/>
        <p:txBody>
          <a:bodyPr/>
          <a:lstStyle/>
          <a:p>
            <a:r>
              <a:rPr lang="en-US" dirty="0"/>
              <a:t>Ballot processing and counting…</a:t>
            </a:r>
          </a:p>
        </p:txBody>
      </p:sp>
      <p:sp>
        <p:nvSpPr>
          <p:cNvPr id="3" name="Content Placeholder 2">
            <a:extLst>
              <a:ext uri="{FF2B5EF4-FFF2-40B4-BE49-F238E27FC236}">
                <a16:creationId xmlns:a16="http://schemas.microsoft.com/office/drawing/2014/main" id="{D24B8B1F-9234-4194-BD27-51B077C03938}"/>
              </a:ext>
            </a:extLst>
          </p:cNvPr>
          <p:cNvSpPr>
            <a:spLocks noGrp="1"/>
          </p:cNvSpPr>
          <p:nvPr>
            <p:ph idx="1"/>
          </p:nvPr>
        </p:nvSpPr>
        <p:spPr/>
        <p:txBody>
          <a:bodyPr>
            <a:normAutofit fontScale="92500" lnSpcReduction="20000"/>
          </a:bodyPr>
          <a:lstStyle/>
          <a:p>
            <a:r>
              <a:rPr lang="en-US" dirty="0"/>
              <a:t>Since all voters will be mailed a ballot, we will process ballots and prepare for ballots to be counted as soon as they are received pursuant to a new law enacted on 6/18/2020. </a:t>
            </a:r>
          </a:p>
          <a:p>
            <a:r>
              <a:rPr lang="en-US" dirty="0"/>
              <a:t>Of course, we can only process votes if we have them. We encourage voters to vote early, and not wait until the last day. </a:t>
            </a:r>
          </a:p>
          <a:p>
            <a:r>
              <a:rPr lang="en-US" dirty="0"/>
              <a:t>Step 1 – peel signature tab from envelope (we did 70,678 ballots in March 2020!)</a:t>
            </a:r>
          </a:p>
          <a:p>
            <a:r>
              <a:rPr lang="en-US" dirty="0"/>
              <a:t>Step 2 – run ballots through sorter where the signature is captured. </a:t>
            </a:r>
          </a:p>
          <a:p>
            <a:r>
              <a:rPr lang="en-US" dirty="0"/>
              <a:t>Step 3 – clerks at computers will pull up batches where they can view 5 signatures from ballot envelopes and the signature from the corresponding voter for each voter. </a:t>
            </a:r>
          </a:p>
          <a:p>
            <a:r>
              <a:rPr lang="en-US" dirty="0"/>
              <a:t>Step 4 – ballots are sorted into good sigs match, no sig (letter sent) and sig compare questions, which get checked by another clerk. </a:t>
            </a:r>
          </a:p>
          <a:p>
            <a:pPr lvl="1"/>
            <a:r>
              <a:rPr lang="en-US" dirty="0"/>
              <a:t>Step 4a – letters are sent to the voters who did not sign their envelopes so they can fill out a form and cure their missing signature.</a:t>
            </a:r>
          </a:p>
          <a:p>
            <a:pPr lvl="1"/>
            <a:r>
              <a:rPr lang="en-US" dirty="0"/>
              <a:t>Step 4b – envelopes where sigs don’t compare are put through two clerks for double checking. We will try to search for other signatures, printing, etc. We will try to call or email the voter if they have provided that information. Otherwise, they are sent a letter with a form they can fill out to cure their non-comparing signature.</a:t>
            </a:r>
          </a:p>
        </p:txBody>
      </p:sp>
    </p:spTree>
    <p:extLst>
      <p:ext uri="{BB962C8B-B14F-4D97-AF65-F5344CB8AC3E}">
        <p14:creationId xmlns:p14="http://schemas.microsoft.com/office/powerpoint/2010/main" val="144292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FC03-9E08-419A-9C91-3E3BAF9F2799}"/>
              </a:ext>
            </a:extLst>
          </p:cNvPr>
          <p:cNvSpPr>
            <a:spLocks noGrp="1"/>
          </p:cNvSpPr>
          <p:nvPr>
            <p:ph type="title"/>
          </p:nvPr>
        </p:nvSpPr>
        <p:spPr/>
        <p:txBody>
          <a:bodyPr/>
          <a:lstStyle/>
          <a:p>
            <a:r>
              <a:rPr lang="en-US" dirty="0"/>
              <a:t>…Ballot processing and counting</a:t>
            </a:r>
          </a:p>
        </p:txBody>
      </p:sp>
      <p:sp>
        <p:nvSpPr>
          <p:cNvPr id="3" name="Content Placeholder 2">
            <a:extLst>
              <a:ext uri="{FF2B5EF4-FFF2-40B4-BE49-F238E27FC236}">
                <a16:creationId xmlns:a16="http://schemas.microsoft.com/office/drawing/2014/main" id="{767A89CC-4026-4027-BA33-E92AD75ED607}"/>
              </a:ext>
            </a:extLst>
          </p:cNvPr>
          <p:cNvSpPr>
            <a:spLocks noGrp="1"/>
          </p:cNvSpPr>
          <p:nvPr>
            <p:ph idx="1"/>
          </p:nvPr>
        </p:nvSpPr>
        <p:spPr/>
        <p:txBody>
          <a:bodyPr>
            <a:normAutofit fontScale="92500" lnSpcReduction="20000"/>
          </a:bodyPr>
          <a:lstStyle/>
          <a:p>
            <a:r>
              <a:rPr lang="en-US" dirty="0"/>
              <a:t>Step 5- envelopes are opened and ballots are extracted. </a:t>
            </a:r>
          </a:p>
          <a:p>
            <a:pPr lvl="1"/>
            <a:r>
              <a:rPr lang="en-US" dirty="0"/>
              <a:t>Step 5a – clerks work in teams and make sure if they have 100 empty envelopes, they have 100 ballots. </a:t>
            </a:r>
          </a:p>
          <a:p>
            <a:pPr lvl="1"/>
            <a:r>
              <a:rPr lang="en-US" dirty="0"/>
              <a:t>Step 5b – if there are any ballots that cannot be read by the scanners due to tears or spills, the ballots are sent to a ballot duplicating board.</a:t>
            </a:r>
          </a:p>
          <a:p>
            <a:pPr lvl="1"/>
            <a:r>
              <a:rPr lang="en-US" dirty="0"/>
              <a:t>Two-person duplicating boards remake any problem ballots. Original ballots are maintained as the official voting record.</a:t>
            </a:r>
          </a:p>
          <a:p>
            <a:r>
              <a:rPr lang="en-US" dirty="0"/>
              <a:t>Step 6 – ballots are bundled and labeled with a form to be sent to ballot counting. </a:t>
            </a:r>
          </a:p>
          <a:p>
            <a:r>
              <a:rPr lang="en-US" dirty="0"/>
              <a:t>Step 7 – ballots are counted in batches and the form is completed with the operator number, initials, number counted and number rejected. </a:t>
            </a:r>
          </a:p>
          <a:p>
            <a:pPr lvl="1"/>
            <a:r>
              <a:rPr lang="en-US" dirty="0"/>
              <a:t>Step 7a – ballots that have been successfully counted are put into boxes, marked and stored. </a:t>
            </a:r>
          </a:p>
          <a:p>
            <a:pPr lvl="1"/>
            <a:r>
              <a:rPr lang="en-US" dirty="0"/>
              <a:t>Step 7b – ballots that were not counted, go to a ballot duplicating board.</a:t>
            </a:r>
          </a:p>
          <a:p>
            <a:r>
              <a:rPr lang="en-US" dirty="0"/>
              <a:t>Step 8 – ballots that need adjudication, are reconciled at computer stations. </a:t>
            </a:r>
          </a:p>
          <a:p>
            <a:r>
              <a:rPr lang="en-US" dirty="0"/>
              <a:t>Step 9 – ballots are tallied, and the vote is audited. </a:t>
            </a:r>
          </a:p>
          <a:p>
            <a:r>
              <a:rPr lang="en-US" dirty="0"/>
              <a:t>Step 10 – the ballot count is posted on the website as an update. </a:t>
            </a:r>
          </a:p>
          <a:p>
            <a:pPr marL="0" indent="0">
              <a:buNone/>
            </a:pPr>
            <a:endParaRPr lang="en-US" dirty="0"/>
          </a:p>
        </p:txBody>
      </p:sp>
    </p:spTree>
    <p:extLst>
      <p:ext uri="{BB962C8B-B14F-4D97-AF65-F5344CB8AC3E}">
        <p14:creationId xmlns:p14="http://schemas.microsoft.com/office/powerpoint/2010/main" val="366774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031F1E-CEF7-4F28-B154-1094B11BDBF0}"/>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Election Night</a:t>
            </a:r>
            <a:br>
              <a:rPr lang="en-US" dirty="0">
                <a:solidFill>
                  <a:schemeClr val="bg1"/>
                </a:solidFill>
              </a:rPr>
            </a:br>
            <a:br>
              <a:rPr lang="en-US" dirty="0">
                <a:solidFill>
                  <a:schemeClr val="bg1"/>
                </a:solidFill>
              </a:rPr>
            </a:br>
            <a:r>
              <a:rPr lang="en-US" dirty="0">
                <a:solidFill>
                  <a:schemeClr val="bg1"/>
                </a:solidFill>
              </a:rPr>
              <a:t>Polls close at 8pm</a:t>
            </a:r>
            <a:br>
              <a:rPr lang="en-US" dirty="0">
                <a:solidFill>
                  <a:schemeClr val="bg1"/>
                </a:solidFill>
              </a:rPr>
            </a:br>
            <a:br>
              <a:rPr lang="en-US" dirty="0">
                <a:solidFill>
                  <a:schemeClr val="bg1"/>
                </a:solidFill>
              </a:rPr>
            </a:br>
            <a:r>
              <a:rPr lang="en-US" dirty="0">
                <a:solidFill>
                  <a:schemeClr val="bg1"/>
                </a:solidFill>
              </a:rPr>
              <a:t>Ballot drop boxes close at 8pm</a:t>
            </a:r>
          </a:p>
        </p:txBody>
      </p:sp>
      <p:graphicFrame>
        <p:nvGraphicFramePr>
          <p:cNvPr id="5" name="Content Placeholder 2">
            <a:extLst>
              <a:ext uri="{FF2B5EF4-FFF2-40B4-BE49-F238E27FC236}">
                <a16:creationId xmlns:a16="http://schemas.microsoft.com/office/drawing/2014/main" id="{8B0337B0-4D1A-4474-BAA8-E07B06D84A52}"/>
              </a:ext>
            </a:extLst>
          </p:cNvPr>
          <p:cNvGraphicFramePr>
            <a:graphicFrameLocks noGrp="1"/>
          </p:cNvGraphicFramePr>
          <p:nvPr>
            <p:ph idx="1"/>
            <p:extLst>
              <p:ext uri="{D42A27DB-BD31-4B8C-83A1-F6EECF244321}">
                <p14:modId xmlns:p14="http://schemas.microsoft.com/office/powerpoint/2010/main" val="398316400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31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DCCA-B83B-4ACD-820F-C9E3AB9328E4}"/>
              </a:ext>
            </a:extLst>
          </p:cNvPr>
          <p:cNvSpPr>
            <a:spLocks noGrp="1"/>
          </p:cNvSpPr>
          <p:nvPr>
            <p:ph type="title"/>
          </p:nvPr>
        </p:nvSpPr>
        <p:spPr>
          <a:xfrm>
            <a:off x="252919" y="1123837"/>
            <a:ext cx="2947482" cy="4601183"/>
          </a:xfrm>
        </p:spPr>
        <p:txBody>
          <a:bodyPr>
            <a:normAutofit/>
          </a:bodyPr>
          <a:lstStyle/>
          <a:p>
            <a:r>
              <a:rPr lang="en-US" dirty="0"/>
              <a:t>The Canvass</a:t>
            </a:r>
            <a:br>
              <a:rPr lang="en-US" dirty="0"/>
            </a:br>
            <a:br>
              <a:rPr lang="en-US" dirty="0"/>
            </a:br>
            <a:r>
              <a:rPr lang="en-US" dirty="0"/>
              <a:t>Like fine wine, it takes time. </a:t>
            </a:r>
          </a:p>
        </p:txBody>
      </p:sp>
      <p:sp>
        <p:nvSpPr>
          <p:cNvPr id="8" name="Content Placeholder 2">
            <a:extLst>
              <a:ext uri="{FF2B5EF4-FFF2-40B4-BE49-F238E27FC236}">
                <a16:creationId xmlns:a16="http://schemas.microsoft.com/office/drawing/2014/main" id="{87EB05FC-3483-46D3-AF42-22DE4D445F6C}"/>
              </a:ext>
            </a:extLst>
          </p:cNvPr>
          <p:cNvSpPr>
            <a:spLocks noGrp="1"/>
          </p:cNvSpPr>
          <p:nvPr>
            <p:ph idx="1"/>
          </p:nvPr>
        </p:nvSpPr>
        <p:spPr>
          <a:xfrm>
            <a:off x="3869267" y="864108"/>
            <a:ext cx="5274733" cy="5120640"/>
          </a:xfrm>
        </p:spPr>
        <p:txBody>
          <a:bodyPr>
            <a:normAutofit lnSpcReduction="10000"/>
          </a:bodyPr>
          <a:lstStyle/>
          <a:p>
            <a:r>
              <a:rPr lang="en-US" sz="1600" dirty="0"/>
              <a:t>The Canvass is the official tally of votes for any given election. The purpose of the canvass is to account for  every ballot cast and ensure that every valid vote cast is counted accurately in the final election totals. </a:t>
            </a:r>
          </a:p>
          <a:p>
            <a:r>
              <a:rPr lang="en-US" sz="1600" dirty="0"/>
              <a:t>The Canvass accounts for every ballot cast on Election Day, every qualified returned ballot from voters who voted using the ballot we mail them, every qualified Same Day Voter Registration ballot, every accepted provisional ballot, every challenged ballot, and every qualified military and overseas ballot.</a:t>
            </a:r>
          </a:p>
          <a:p>
            <a:r>
              <a:rPr lang="en-US" sz="1600" dirty="0"/>
              <a:t>The Canvass enables an election official to resolve discrepancies, correct errors, and take any remedial actions necessary to ensure completeness and accuracy before certifying the election. </a:t>
            </a:r>
          </a:p>
          <a:p>
            <a:r>
              <a:rPr lang="en-US" sz="1600" dirty="0"/>
              <a:t>Estimated number of outstanding ballots will be prepared by Friday, including the number of Same Day and Provisional Ballots. We will not have the number by district until the ballots are all keyed in as returned.</a:t>
            </a:r>
          </a:p>
          <a:p>
            <a:r>
              <a:rPr lang="en-US" sz="1600" dirty="0"/>
              <a:t>There are several audits conducted during the Canvass to verify the results including a 1% manual tally of the results making sure every contest is audited. </a:t>
            </a:r>
          </a:p>
        </p:txBody>
      </p:sp>
      <p:pic>
        <p:nvPicPr>
          <p:cNvPr id="7" name="Graphic 6" descr="Id Badge">
            <a:extLst>
              <a:ext uri="{FF2B5EF4-FFF2-40B4-BE49-F238E27FC236}">
                <a16:creationId xmlns:a16="http://schemas.microsoft.com/office/drawing/2014/main" id="{DEA617C9-A08D-4149-9B01-B32F1E968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79254" y="1805940"/>
            <a:ext cx="2394585" cy="2394585"/>
          </a:xfrm>
          <a:prstGeom prst="rect">
            <a:avLst/>
          </a:prstGeom>
        </p:spPr>
      </p:pic>
      <p:pic>
        <p:nvPicPr>
          <p:cNvPr id="6" name="Graphic 5" descr="Wine">
            <a:extLst>
              <a:ext uri="{FF2B5EF4-FFF2-40B4-BE49-F238E27FC236}">
                <a16:creationId xmlns:a16="http://schemas.microsoft.com/office/drawing/2014/main" id="{0F33A63C-B11A-46F4-B4F5-116F328A6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9460" y="4610100"/>
            <a:ext cx="914400" cy="914400"/>
          </a:xfrm>
          <a:prstGeom prst="rect">
            <a:avLst/>
          </a:prstGeom>
        </p:spPr>
      </p:pic>
    </p:spTree>
    <p:extLst>
      <p:ext uri="{BB962C8B-B14F-4D97-AF65-F5344CB8AC3E}">
        <p14:creationId xmlns:p14="http://schemas.microsoft.com/office/powerpoint/2010/main" val="205631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EEC6-23F5-42F8-BA46-18D101F80A0B}"/>
              </a:ext>
            </a:extLst>
          </p:cNvPr>
          <p:cNvSpPr>
            <a:spLocks noGrp="1"/>
          </p:cNvSpPr>
          <p:nvPr>
            <p:ph type="title"/>
          </p:nvPr>
        </p:nvSpPr>
        <p:spPr>
          <a:xfrm>
            <a:off x="8895775" y="1123837"/>
            <a:ext cx="2947482" cy="4601183"/>
          </a:xfrm>
        </p:spPr>
        <p:txBody>
          <a:bodyPr>
            <a:normAutofit/>
          </a:bodyPr>
          <a:lstStyle/>
          <a:p>
            <a:r>
              <a:rPr lang="en-US" dirty="0"/>
              <a:t>Final Election Results </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7211FAD-1116-4600-8613-E6E3A9FDAE0F}"/>
              </a:ext>
            </a:extLst>
          </p:cNvPr>
          <p:cNvGraphicFramePr>
            <a:graphicFrameLocks noGrp="1"/>
          </p:cNvGraphicFramePr>
          <p:nvPr>
            <p:ph idx="1"/>
            <p:extLst>
              <p:ext uri="{D42A27DB-BD31-4B8C-83A1-F6EECF244321}">
                <p14:modId xmlns:p14="http://schemas.microsoft.com/office/powerpoint/2010/main" val="366000503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265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D85BF3-4F48-4F37-8B0A-17E68F2BF64E}"/>
              </a:ext>
            </a:extLst>
          </p:cNvPr>
          <p:cNvSpPr>
            <a:spLocks noGrp="1"/>
          </p:cNvSpPr>
          <p:nvPr>
            <p:ph type="title"/>
          </p:nvPr>
        </p:nvSpPr>
        <p:spPr>
          <a:xfrm>
            <a:off x="5451642" y="1123837"/>
            <a:ext cx="6451110" cy="1255469"/>
          </a:xfrm>
        </p:spPr>
        <p:txBody>
          <a:bodyPr>
            <a:normAutofit/>
          </a:bodyPr>
          <a:lstStyle/>
          <a:p>
            <a:r>
              <a:rPr lang="en-US" dirty="0"/>
              <a:t>Assuming office</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Raised hand">
            <a:extLst>
              <a:ext uri="{FF2B5EF4-FFF2-40B4-BE49-F238E27FC236}">
                <a16:creationId xmlns:a16="http://schemas.microsoft.com/office/drawing/2014/main" id="{9B1BD9A3-DD6F-46CE-9D35-2EA5CE7AC64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F9EEFBC5-D61C-471B-8203-6254175730E7}"/>
              </a:ext>
            </a:extLst>
          </p:cNvPr>
          <p:cNvSpPr>
            <a:spLocks noGrp="1"/>
          </p:cNvSpPr>
          <p:nvPr>
            <p:ph idx="1"/>
          </p:nvPr>
        </p:nvSpPr>
        <p:spPr>
          <a:xfrm>
            <a:off x="5451644" y="2510395"/>
            <a:ext cx="6451109" cy="3274586"/>
          </a:xfrm>
        </p:spPr>
        <p:txBody>
          <a:bodyPr anchor="t">
            <a:normAutofit fontScale="92500" lnSpcReduction="20000"/>
          </a:bodyPr>
          <a:lstStyle/>
          <a:p>
            <a:r>
              <a:rPr lang="en-US" sz="1600" dirty="0">
                <a:solidFill>
                  <a:schemeClr val="tx1"/>
                </a:solidFill>
                <a:highlight>
                  <a:srgbClr val="FFFF00"/>
                </a:highlight>
              </a:rPr>
              <a:t>December 4</a:t>
            </a:r>
            <a:r>
              <a:rPr lang="en-US" sz="1600" dirty="0">
                <a:solidFill>
                  <a:srgbClr val="FFFFFF"/>
                </a:solidFill>
                <a:highlight>
                  <a:srgbClr val="FFFF00"/>
                </a:highlight>
              </a:rPr>
              <a:t> </a:t>
            </a:r>
            <a:r>
              <a:rPr lang="en-US" sz="1600" dirty="0">
                <a:solidFill>
                  <a:srgbClr val="FFFFFF"/>
                </a:solidFill>
              </a:rPr>
              <a:t>– Special Districts: Candidates declared elected or appointed take office this date at noon after having taken the oath or posted any bond required by the principal act. §10554</a:t>
            </a:r>
          </a:p>
          <a:p>
            <a:r>
              <a:rPr lang="en-US" sz="1600" dirty="0">
                <a:solidFill>
                  <a:schemeClr val="tx1"/>
                </a:solidFill>
                <a:highlight>
                  <a:srgbClr val="FFFF00"/>
                </a:highlight>
              </a:rPr>
              <a:t>December 4 </a:t>
            </a:r>
            <a:r>
              <a:rPr lang="en-US" sz="1600" dirty="0">
                <a:solidFill>
                  <a:srgbClr val="FFFFFF"/>
                </a:solidFill>
              </a:rPr>
              <a:t>– School and Community College Districts: Candidates elected to school board take office, though no reference is made to “noon.”</a:t>
            </a:r>
          </a:p>
          <a:p>
            <a:r>
              <a:rPr lang="en-US" sz="1600" dirty="0">
                <a:solidFill>
                  <a:schemeClr val="tx1"/>
                </a:solidFill>
                <a:highlight>
                  <a:srgbClr val="FFFF00"/>
                </a:highlight>
              </a:rPr>
              <a:t>December 7</a:t>
            </a:r>
            <a:r>
              <a:rPr lang="en-US" sz="1600" dirty="0">
                <a:solidFill>
                  <a:srgbClr val="FFFFFF"/>
                </a:solidFill>
                <a:highlight>
                  <a:srgbClr val="FFFF00"/>
                </a:highlight>
              </a:rPr>
              <a:t> </a:t>
            </a:r>
            <a:r>
              <a:rPr lang="en-US" sz="1600" dirty="0">
                <a:solidFill>
                  <a:srgbClr val="FFFFFF"/>
                </a:solidFill>
              </a:rPr>
              <a:t>– State Senate and State Assembly Members take office.</a:t>
            </a:r>
          </a:p>
          <a:p>
            <a:r>
              <a:rPr lang="en-US" sz="1600" dirty="0">
                <a:solidFill>
                  <a:schemeClr val="tx1"/>
                </a:solidFill>
                <a:highlight>
                  <a:srgbClr val="FFFF00"/>
                </a:highlight>
              </a:rPr>
              <a:t>December 8</a:t>
            </a:r>
            <a:r>
              <a:rPr lang="en-US" sz="1600" dirty="0">
                <a:solidFill>
                  <a:srgbClr val="FFFFFF"/>
                </a:solidFill>
                <a:highlight>
                  <a:srgbClr val="FFFF00"/>
                </a:highlight>
              </a:rPr>
              <a:t> </a:t>
            </a:r>
            <a:r>
              <a:rPr lang="en-US" sz="1600" dirty="0">
                <a:solidFill>
                  <a:srgbClr val="FFFFFF"/>
                </a:solidFill>
              </a:rPr>
              <a:t>– Santa Cruz &amp; Watsonville City council members take office.</a:t>
            </a:r>
          </a:p>
          <a:p>
            <a:r>
              <a:rPr lang="en-US" sz="1600" dirty="0">
                <a:solidFill>
                  <a:schemeClr val="tx1"/>
                </a:solidFill>
                <a:highlight>
                  <a:srgbClr val="FFFF00"/>
                </a:highlight>
              </a:rPr>
              <a:t>December 10 </a:t>
            </a:r>
            <a:r>
              <a:rPr lang="en-US" sz="1600" dirty="0">
                <a:solidFill>
                  <a:srgbClr val="FFFFFF"/>
                </a:solidFill>
              </a:rPr>
              <a:t>– Capitola City council members take office.</a:t>
            </a:r>
          </a:p>
          <a:p>
            <a:r>
              <a:rPr lang="en-US" sz="1600" dirty="0">
                <a:solidFill>
                  <a:schemeClr val="tx1"/>
                </a:solidFill>
                <a:highlight>
                  <a:srgbClr val="FFFF00"/>
                </a:highlight>
              </a:rPr>
              <a:t>December 16 </a:t>
            </a:r>
            <a:r>
              <a:rPr lang="en-US" sz="1600" dirty="0">
                <a:solidFill>
                  <a:srgbClr val="FFFFFF"/>
                </a:solidFill>
              </a:rPr>
              <a:t>– Scotts Valley City council members take office.</a:t>
            </a:r>
          </a:p>
          <a:p>
            <a:r>
              <a:rPr lang="en-US" sz="1600" dirty="0">
                <a:solidFill>
                  <a:schemeClr val="tx1"/>
                </a:solidFill>
                <a:highlight>
                  <a:srgbClr val="FFFF00"/>
                </a:highlight>
              </a:rPr>
              <a:t>January 3 </a:t>
            </a:r>
            <a:r>
              <a:rPr lang="en-US" sz="1600" dirty="0">
                <a:solidFill>
                  <a:srgbClr val="FFFFFF"/>
                </a:solidFill>
              </a:rPr>
              <a:t>– Congressional members take office.</a:t>
            </a:r>
          </a:p>
          <a:p>
            <a:r>
              <a:rPr lang="en-US" sz="1600" dirty="0">
                <a:solidFill>
                  <a:schemeClr val="tx1"/>
                </a:solidFill>
                <a:highlight>
                  <a:srgbClr val="FFFF00"/>
                </a:highlight>
              </a:rPr>
              <a:t>January 4 </a:t>
            </a:r>
            <a:r>
              <a:rPr lang="en-US" sz="1600" dirty="0">
                <a:solidFill>
                  <a:srgbClr val="FFFFFF"/>
                </a:solidFill>
              </a:rPr>
              <a:t>– County Supervisors and Superior Court Judges take office.</a:t>
            </a:r>
          </a:p>
          <a:p>
            <a:r>
              <a:rPr lang="en-US" sz="1600" dirty="0">
                <a:solidFill>
                  <a:schemeClr val="tx1"/>
                </a:solidFill>
                <a:highlight>
                  <a:srgbClr val="FFFF00"/>
                </a:highlight>
              </a:rPr>
              <a:t>January 20 </a:t>
            </a:r>
            <a:r>
              <a:rPr lang="en-US" sz="1600" dirty="0">
                <a:solidFill>
                  <a:srgbClr val="FFFFFF"/>
                </a:solidFill>
              </a:rPr>
              <a:t>– Inauguration Day. President takes office at noon.</a:t>
            </a:r>
          </a:p>
          <a:p>
            <a:endParaRPr lang="en-US" sz="1600" dirty="0">
              <a:solidFill>
                <a:srgbClr val="FFFFFF"/>
              </a:solidFill>
            </a:endParaRPr>
          </a:p>
        </p:txBody>
      </p:sp>
    </p:spTree>
    <p:extLst>
      <p:ext uri="{BB962C8B-B14F-4D97-AF65-F5344CB8AC3E}">
        <p14:creationId xmlns:p14="http://schemas.microsoft.com/office/powerpoint/2010/main" val="780125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380D41-DB77-4D71-A387-029F3C09F7B0}"/>
              </a:ext>
            </a:extLst>
          </p:cNvPr>
          <p:cNvSpPr>
            <a:spLocks noGrp="1"/>
          </p:cNvSpPr>
          <p:nvPr>
            <p:ph type="title"/>
          </p:nvPr>
        </p:nvSpPr>
        <p:spPr>
          <a:xfrm>
            <a:off x="252919" y="1123837"/>
            <a:ext cx="2947482" cy="4601183"/>
          </a:xfrm>
        </p:spPr>
        <p:txBody>
          <a:bodyPr>
            <a:normAutofit/>
          </a:bodyPr>
          <a:lstStyle/>
          <a:p>
            <a:r>
              <a:rPr lang="en-US">
                <a:solidFill>
                  <a:schemeClr val="bg1"/>
                </a:solidFill>
              </a:rPr>
              <a:t>Outstanding issues</a:t>
            </a:r>
          </a:p>
        </p:txBody>
      </p:sp>
      <p:graphicFrame>
        <p:nvGraphicFramePr>
          <p:cNvPr id="5" name="Content Placeholder 2">
            <a:extLst>
              <a:ext uri="{FF2B5EF4-FFF2-40B4-BE49-F238E27FC236}">
                <a16:creationId xmlns:a16="http://schemas.microsoft.com/office/drawing/2014/main" id="{CB0172D1-13AF-4C1C-AC67-D6AE805CC5F8}"/>
              </a:ext>
            </a:extLst>
          </p:cNvPr>
          <p:cNvGraphicFramePr>
            <a:graphicFrameLocks noGrp="1"/>
          </p:cNvGraphicFramePr>
          <p:nvPr>
            <p:ph idx="1"/>
            <p:extLst>
              <p:ext uri="{D42A27DB-BD31-4B8C-83A1-F6EECF244321}">
                <p14:modId xmlns:p14="http://schemas.microsoft.com/office/powerpoint/2010/main" val="3004493360"/>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65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C3194A60-3FCE-4957-B6EE-7A4FE6B29157}"/>
              </a:ext>
            </a:extLst>
          </p:cNvPr>
          <p:cNvPicPr>
            <a:picLocks noChangeAspect="1"/>
          </p:cNvPicPr>
          <p:nvPr/>
        </p:nvPicPr>
        <p:blipFill rotWithShape="1">
          <a:blip r:embed="rId2"/>
          <a:srcRect t="713" r="19212" b="8378"/>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D18F8A-26CD-4C92-B00C-5408438A8A6F}"/>
              </a:ext>
            </a:extLst>
          </p:cNvPr>
          <p:cNvSpPr>
            <a:spLocks noGrp="1"/>
          </p:cNvSpPr>
          <p:nvPr>
            <p:ph type="title"/>
          </p:nvPr>
        </p:nvSpPr>
        <p:spPr>
          <a:xfrm>
            <a:off x="289248" y="1123837"/>
            <a:ext cx="5218209" cy="1255469"/>
          </a:xfrm>
        </p:spPr>
        <p:txBody>
          <a:bodyPr>
            <a:normAutofit/>
          </a:bodyPr>
          <a:lstStyle/>
          <a:p>
            <a:r>
              <a:rPr lang="en-US" dirty="0"/>
              <a:t>Ballots will be mailed to ALL voters in November!</a:t>
            </a:r>
          </a:p>
        </p:txBody>
      </p:sp>
      <p:sp>
        <p:nvSpPr>
          <p:cNvPr id="3" name="Content Placeholder 2">
            <a:extLst>
              <a:ext uri="{FF2B5EF4-FFF2-40B4-BE49-F238E27FC236}">
                <a16:creationId xmlns:a16="http://schemas.microsoft.com/office/drawing/2014/main" id="{D83512F6-A6B0-46DB-B62E-586110CA47D8}"/>
              </a:ext>
            </a:extLst>
          </p:cNvPr>
          <p:cNvSpPr>
            <a:spLocks noGrp="1"/>
          </p:cNvSpPr>
          <p:nvPr>
            <p:ph idx="1"/>
          </p:nvPr>
        </p:nvSpPr>
        <p:spPr>
          <a:xfrm>
            <a:off x="289248" y="2510395"/>
            <a:ext cx="5218209" cy="3274586"/>
          </a:xfrm>
        </p:spPr>
        <p:txBody>
          <a:bodyPr anchor="t">
            <a:normAutofit fontScale="92500"/>
          </a:bodyPr>
          <a:lstStyle/>
          <a:p>
            <a:r>
              <a:rPr lang="en-US" b="1" dirty="0">
                <a:solidFill>
                  <a:srgbClr val="FFFFFF"/>
                </a:solidFill>
              </a:rPr>
              <a:t>We will mail ballots to all voters in Santa Cruz County to promote safe voting at home. </a:t>
            </a:r>
          </a:p>
          <a:p>
            <a:r>
              <a:rPr lang="en-US" b="1" dirty="0">
                <a:solidFill>
                  <a:srgbClr val="FFFFFF"/>
                </a:solidFill>
              </a:rPr>
              <a:t>We will have 14 drop boxes available 24/7 until 8pm Election Night, plus drop boxes at each voting location, city clerks’ office &amp; postage paid envelopes for easy return.  </a:t>
            </a:r>
          </a:p>
          <a:p>
            <a:r>
              <a:rPr lang="en-US" b="1" dirty="0">
                <a:solidFill>
                  <a:srgbClr val="FFFFFF"/>
                </a:solidFill>
              </a:rPr>
              <a:t>We plan to have 17 in-person voting locations open Saturday – Tuesday, Oct. 31 to Nov. 3 to flatten the voting curve, per the Governor’s Executive Order to have 1/10k voters.</a:t>
            </a:r>
            <a:endParaRPr lang="en-US" dirty="0">
              <a:solidFill>
                <a:srgbClr val="FFFFFF"/>
              </a:solidFill>
            </a:endParaRPr>
          </a:p>
        </p:txBody>
      </p:sp>
      <p:sp>
        <p:nvSpPr>
          <p:cNvPr id="21" name="Rectangle 2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262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216B-AD9E-4DDB-B406-120F8E2DBEB6}"/>
              </a:ext>
            </a:extLst>
          </p:cNvPr>
          <p:cNvSpPr>
            <a:spLocks noGrp="1"/>
          </p:cNvSpPr>
          <p:nvPr>
            <p:ph type="title"/>
          </p:nvPr>
        </p:nvSpPr>
        <p:spPr/>
        <p:txBody>
          <a:bodyPr/>
          <a:lstStyle/>
          <a:p>
            <a:r>
              <a:rPr lang="en-US" dirty="0"/>
              <a:t>Questions?</a:t>
            </a:r>
            <a:br>
              <a:rPr lang="en-US" dirty="0"/>
            </a:br>
            <a:r>
              <a:rPr lang="en-US" dirty="0"/>
              <a:t>Feedback?</a:t>
            </a:r>
            <a:br>
              <a:rPr lang="en-US" dirty="0"/>
            </a:br>
            <a:endParaRPr lang="en-US" dirty="0"/>
          </a:p>
        </p:txBody>
      </p:sp>
      <p:pic>
        <p:nvPicPr>
          <p:cNvPr id="4" name="Picture 2">
            <a:extLst>
              <a:ext uri="{FF2B5EF4-FFF2-40B4-BE49-F238E27FC236}">
                <a16:creationId xmlns:a16="http://schemas.microsoft.com/office/drawing/2014/main" id="{8C1FB39C-2CC5-43C0-AFF0-E2A3447ED4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45088" y="1068387"/>
            <a:ext cx="4762500" cy="4711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20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A39A-166F-423E-BEE8-DB7297CAD713}"/>
              </a:ext>
            </a:extLst>
          </p:cNvPr>
          <p:cNvSpPr>
            <a:spLocks noGrp="1"/>
          </p:cNvSpPr>
          <p:nvPr>
            <p:ph type="title"/>
          </p:nvPr>
        </p:nvSpPr>
        <p:spPr/>
        <p:txBody>
          <a:bodyPr/>
          <a:lstStyle/>
          <a:p>
            <a:r>
              <a:rPr lang="en-US" dirty="0"/>
              <a:t>Our ballots will be mailed with a hug &amp; a kiss!</a:t>
            </a:r>
            <a:br>
              <a:rPr lang="en-US" dirty="0"/>
            </a:br>
            <a:br>
              <a:rPr lang="en-US" dirty="0"/>
            </a:br>
            <a:r>
              <a:rPr lang="en-US" dirty="0" err="1"/>
              <a:t>BallotTrax</a:t>
            </a:r>
            <a:r>
              <a:rPr lang="en-US" dirty="0"/>
              <a:t> to track your ballot!</a:t>
            </a:r>
          </a:p>
        </p:txBody>
      </p:sp>
      <p:pic>
        <p:nvPicPr>
          <p:cNvPr id="4" name="Content Placeholder 3">
            <a:extLst>
              <a:ext uri="{FF2B5EF4-FFF2-40B4-BE49-F238E27FC236}">
                <a16:creationId xmlns:a16="http://schemas.microsoft.com/office/drawing/2014/main" id="{FD605A95-2423-4CB0-BE02-E5A9A9C5F2DD}"/>
              </a:ext>
            </a:extLst>
          </p:cNvPr>
          <p:cNvPicPr>
            <a:picLocks noGrp="1" noChangeAspect="1"/>
          </p:cNvPicPr>
          <p:nvPr>
            <p:ph idx="1"/>
          </p:nvPr>
        </p:nvPicPr>
        <p:blipFill rotWithShape="1">
          <a:blip r:embed="rId2"/>
          <a:srcRect b="2363"/>
          <a:stretch/>
        </p:blipFill>
        <p:spPr>
          <a:xfrm>
            <a:off x="3868738" y="965025"/>
            <a:ext cx="7315200" cy="4918424"/>
          </a:xfrm>
          <a:prstGeom prst="rect">
            <a:avLst/>
          </a:prstGeom>
          <a:effectLst/>
        </p:spPr>
      </p:pic>
    </p:spTree>
    <p:extLst>
      <p:ext uri="{BB962C8B-B14F-4D97-AF65-F5344CB8AC3E}">
        <p14:creationId xmlns:p14="http://schemas.microsoft.com/office/powerpoint/2010/main" val="203293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551-5CB1-486D-9225-84B14E05F7D2}"/>
              </a:ext>
            </a:extLst>
          </p:cNvPr>
          <p:cNvSpPr>
            <a:spLocks noGrp="1"/>
          </p:cNvSpPr>
          <p:nvPr>
            <p:ph type="title"/>
          </p:nvPr>
        </p:nvSpPr>
        <p:spPr/>
        <p:txBody>
          <a:bodyPr/>
          <a:lstStyle/>
          <a:p>
            <a:r>
              <a:rPr lang="en-US" dirty="0"/>
              <a:t>Key Dates and Deadlines</a:t>
            </a:r>
          </a:p>
        </p:txBody>
      </p:sp>
      <p:sp>
        <p:nvSpPr>
          <p:cNvPr id="3" name="Content Placeholder 2">
            <a:extLst>
              <a:ext uri="{FF2B5EF4-FFF2-40B4-BE49-F238E27FC236}">
                <a16:creationId xmlns:a16="http://schemas.microsoft.com/office/drawing/2014/main" id="{EF2E7A28-114E-47CB-A772-727AF89CC5FE}"/>
              </a:ext>
            </a:extLst>
          </p:cNvPr>
          <p:cNvSpPr>
            <a:spLocks noGrp="1"/>
          </p:cNvSpPr>
          <p:nvPr>
            <p:ph idx="1"/>
          </p:nvPr>
        </p:nvSpPr>
        <p:spPr/>
        <p:txBody>
          <a:bodyPr>
            <a:normAutofit fontScale="85000" lnSpcReduction="10000"/>
          </a:bodyPr>
          <a:lstStyle/>
          <a:p>
            <a:r>
              <a:rPr lang="en-US" b="1" dirty="0">
                <a:solidFill>
                  <a:srgbClr val="FF0000"/>
                </a:solidFill>
              </a:rPr>
              <a:t>July 13 – August 7: </a:t>
            </a:r>
            <a:r>
              <a:rPr lang="en-US" dirty="0"/>
              <a:t>Candidate filing</a:t>
            </a:r>
          </a:p>
          <a:p>
            <a:r>
              <a:rPr lang="en-US" b="1" dirty="0">
                <a:solidFill>
                  <a:srgbClr val="FF0000"/>
                </a:solidFill>
              </a:rPr>
              <a:t>August 7 – 12: </a:t>
            </a:r>
            <a:r>
              <a:rPr lang="en-US" dirty="0"/>
              <a:t>Candidate filing extension if the incumbent does not file</a:t>
            </a:r>
          </a:p>
          <a:p>
            <a:r>
              <a:rPr lang="en-US" b="1" dirty="0">
                <a:solidFill>
                  <a:srgbClr val="FF0000"/>
                </a:solidFill>
              </a:rPr>
              <a:t>August 13: </a:t>
            </a:r>
            <a:r>
              <a:rPr lang="en-US" dirty="0"/>
              <a:t>Random Alpha – SOS alpha will determine order of local contests. County random will determine order of State Senate and State Assembly</a:t>
            </a:r>
          </a:p>
          <a:p>
            <a:r>
              <a:rPr lang="en-US" b="1" dirty="0">
                <a:solidFill>
                  <a:srgbClr val="FF0000"/>
                </a:solidFill>
              </a:rPr>
              <a:t>September 4: </a:t>
            </a:r>
            <a:r>
              <a:rPr lang="en-US" dirty="0"/>
              <a:t>Military and Overseas ballots go out - RAVBM</a:t>
            </a:r>
          </a:p>
          <a:p>
            <a:r>
              <a:rPr lang="en-US" b="1" dirty="0">
                <a:solidFill>
                  <a:srgbClr val="FF0000"/>
                </a:solidFill>
              </a:rPr>
              <a:t>October 5: </a:t>
            </a:r>
            <a:r>
              <a:rPr lang="en-US" dirty="0"/>
              <a:t>First day to mail ballots. Current VR = 166,218</a:t>
            </a:r>
          </a:p>
          <a:p>
            <a:r>
              <a:rPr lang="en-US" b="1" dirty="0">
                <a:solidFill>
                  <a:srgbClr val="FF0000"/>
                </a:solidFill>
              </a:rPr>
              <a:t>October 19: </a:t>
            </a:r>
            <a:r>
              <a:rPr lang="en-US" dirty="0"/>
              <a:t>Last day to register to vote – may be extended</a:t>
            </a:r>
          </a:p>
          <a:p>
            <a:r>
              <a:rPr lang="en-US" b="1" dirty="0">
                <a:solidFill>
                  <a:srgbClr val="FF0000"/>
                </a:solidFill>
              </a:rPr>
              <a:t>October 31 – November 3: </a:t>
            </a:r>
            <a:r>
              <a:rPr lang="en-US" dirty="0"/>
              <a:t>Voter service centers open</a:t>
            </a:r>
          </a:p>
          <a:p>
            <a:pPr marL="788670" lvl="1" indent="-285750">
              <a:buFont typeface="Arial" panose="020B0604020202020204" pitchFamily="34" charset="0"/>
              <a:buChar char="•"/>
            </a:pPr>
            <a:r>
              <a:rPr lang="en-US" dirty="0"/>
              <a:t>9am to 5pm on Saturday and Sunday</a:t>
            </a:r>
          </a:p>
          <a:p>
            <a:pPr marL="788670" lvl="1" indent="-285750">
              <a:buFont typeface="Arial" panose="020B0604020202020204" pitchFamily="34" charset="0"/>
              <a:buChar char="•"/>
            </a:pPr>
            <a:r>
              <a:rPr lang="en-US" dirty="0"/>
              <a:t>8am to 5pm on Monday</a:t>
            </a:r>
          </a:p>
          <a:p>
            <a:pPr marL="788670" lvl="1" indent="-285750">
              <a:buFont typeface="Arial" panose="020B0604020202020204" pitchFamily="34" charset="0"/>
              <a:buChar char="•"/>
            </a:pPr>
            <a:r>
              <a:rPr lang="en-US" dirty="0"/>
              <a:t>7am to 8pm on Tuesday</a:t>
            </a:r>
          </a:p>
          <a:p>
            <a:pPr marL="285750" indent="-285750">
              <a:buFont typeface="Arial" panose="020B0604020202020204" pitchFamily="34" charset="0"/>
              <a:buChar char="•"/>
            </a:pPr>
            <a:r>
              <a:rPr lang="en-US" b="1" dirty="0">
                <a:solidFill>
                  <a:srgbClr val="FF0000"/>
                </a:solidFill>
              </a:rPr>
              <a:t>November 29: </a:t>
            </a:r>
            <a:r>
              <a:rPr lang="en-US" dirty="0"/>
              <a:t>Deadline to cure a missing or non-comparing signature</a:t>
            </a:r>
          </a:p>
          <a:p>
            <a:pPr marL="285750" indent="-285750">
              <a:buFont typeface="Arial" panose="020B0604020202020204" pitchFamily="34" charset="0"/>
              <a:buChar char="•"/>
            </a:pPr>
            <a:r>
              <a:rPr lang="en-US" b="1" dirty="0">
                <a:solidFill>
                  <a:srgbClr val="FF0000"/>
                </a:solidFill>
              </a:rPr>
              <a:t>November 30: </a:t>
            </a:r>
            <a:r>
              <a:rPr lang="en-US" dirty="0"/>
              <a:t>Deadline to declare those elected to school and special districts. Conflicts with the other deadlines to certify the election.</a:t>
            </a:r>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December 1: </a:t>
            </a:r>
            <a:r>
              <a:rPr lang="en-US" dirty="0"/>
              <a:t>Deadline to certify presidential contest. Dec. 3 for all others.</a:t>
            </a:r>
          </a:p>
        </p:txBody>
      </p:sp>
    </p:spTree>
    <p:extLst>
      <p:ext uri="{BB962C8B-B14F-4D97-AF65-F5344CB8AC3E}">
        <p14:creationId xmlns:p14="http://schemas.microsoft.com/office/powerpoint/2010/main" val="321605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91EF-ACF1-4D1A-B5B9-D460AD4FDFD0}"/>
              </a:ext>
            </a:extLst>
          </p:cNvPr>
          <p:cNvSpPr>
            <a:spLocks noGrp="1"/>
          </p:cNvSpPr>
          <p:nvPr>
            <p:ph type="title"/>
          </p:nvPr>
        </p:nvSpPr>
        <p:spPr/>
        <p:txBody>
          <a:bodyPr/>
          <a:lstStyle/>
          <a:p>
            <a:r>
              <a:rPr lang="en-US" dirty="0"/>
              <a:t>Safe Candidate filing</a:t>
            </a:r>
            <a:br>
              <a:rPr lang="en-US" dirty="0"/>
            </a:br>
            <a:r>
              <a:rPr lang="en-US" dirty="0"/>
              <a:t>July 13 – Aug 7</a:t>
            </a:r>
          </a:p>
        </p:txBody>
      </p:sp>
      <p:sp>
        <p:nvSpPr>
          <p:cNvPr id="3" name="Content Placeholder 2">
            <a:extLst>
              <a:ext uri="{FF2B5EF4-FFF2-40B4-BE49-F238E27FC236}">
                <a16:creationId xmlns:a16="http://schemas.microsoft.com/office/drawing/2014/main" id="{8556407F-F05A-4457-BD54-A8441B9B52E9}"/>
              </a:ext>
            </a:extLst>
          </p:cNvPr>
          <p:cNvSpPr>
            <a:spLocks noGrp="1"/>
          </p:cNvSpPr>
          <p:nvPr>
            <p:ph idx="1"/>
          </p:nvPr>
        </p:nvSpPr>
        <p:spPr/>
        <p:txBody>
          <a:bodyPr/>
          <a:lstStyle/>
          <a:p>
            <a:r>
              <a:rPr lang="en-US" dirty="0"/>
              <a:t>First, candidates will complete the preliminary candidate information and submit to us to prepare their Declaration of Candidacy. </a:t>
            </a:r>
          </a:p>
          <a:p>
            <a:r>
              <a:rPr lang="en-US" dirty="0"/>
              <a:t>Online appointment calendar to set up time to come in and file paperwork. </a:t>
            </a:r>
          </a:p>
          <a:p>
            <a:r>
              <a:rPr lang="en-US" dirty="0"/>
              <a:t>All docs are posted online. We will encourage candidates to complete and print the forms to bring with them to their appointment.</a:t>
            </a:r>
          </a:p>
        </p:txBody>
      </p:sp>
    </p:spTree>
    <p:extLst>
      <p:ext uri="{BB962C8B-B14F-4D97-AF65-F5344CB8AC3E}">
        <p14:creationId xmlns:p14="http://schemas.microsoft.com/office/powerpoint/2010/main" val="396145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102C-2D68-4656-8A21-28FCBC37A9AB}"/>
              </a:ext>
            </a:extLst>
          </p:cNvPr>
          <p:cNvSpPr>
            <a:spLocks noGrp="1"/>
          </p:cNvSpPr>
          <p:nvPr>
            <p:ph type="title"/>
          </p:nvPr>
        </p:nvSpPr>
        <p:spPr>
          <a:xfrm>
            <a:off x="252919" y="1123837"/>
            <a:ext cx="2947482" cy="4601183"/>
          </a:xfrm>
        </p:spPr>
        <p:txBody>
          <a:bodyPr>
            <a:normAutofit/>
          </a:bodyPr>
          <a:lstStyle/>
          <a:p>
            <a:r>
              <a:rPr lang="en-US" dirty="0"/>
              <a:t>Campaigning in a COVID world – advice from </a:t>
            </a:r>
            <a:br>
              <a:rPr lang="en-US" dirty="0"/>
            </a:br>
            <a:r>
              <a:rPr lang="en-US" dirty="0"/>
              <a:t>Dr. Gail Newel</a:t>
            </a:r>
          </a:p>
        </p:txBody>
      </p:sp>
      <p:graphicFrame>
        <p:nvGraphicFramePr>
          <p:cNvPr id="7" name="Content Placeholder 2">
            <a:extLst>
              <a:ext uri="{FF2B5EF4-FFF2-40B4-BE49-F238E27FC236}">
                <a16:creationId xmlns:a16="http://schemas.microsoft.com/office/drawing/2014/main" id="{D2AFB342-AEB2-4095-9C78-B27AB52662A8}"/>
              </a:ext>
            </a:extLst>
          </p:cNvPr>
          <p:cNvGraphicFramePr>
            <a:graphicFrameLocks noGrp="1"/>
          </p:cNvGraphicFramePr>
          <p:nvPr>
            <p:ph idx="1"/>
            <p:extLst>
              <p:ext uri="{D42A27DB-BD31-4B8C-83A1-F6EECF244321}">
                <p14:modId xmlns:p14="http://schemas.microsoft.com/office/powerpoint/2010/main" val="397930462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05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30-3C63-4C2F-8739-5FAED2E25A5A}"/>
              </a:ext>
            </a:extLst>
          </p:cNvPr>
          <p:cNvSpPr>
            <a:spLocks noGrp="1"/>
          </p:cNvSpPr>
          <p:nvPr>
            <p:ph type="title"/>
          </p:nvPr>
        </p:nvSpPr>
        <p:spPr/>
        <p:txBody>
          <a:bodyPr/>
          <a:lstStyle/>
          <a:p>
            <a:r>
              <a:rPr lang="en-US" dirty="0"/>
              <a:t>Offices on the ballot</a:t>
            </a:r>
            <a:br>
              <a:rPr lang="en-US" dirty="0"/>
            </a:br>
            <a:br>
              <a:rPr lang="en-US" dirty="0"/>
            </a:br>
            <a:endParaRPr lang="en-US" dirty="0"/>
          </a:p>
        </p:txBody>
      </p:sp>
      <p:sp>
        <p:nvSpPr>
          <p:cNvPr id="3" name="Content Placeholder 2">
            <a:extLst>
              <a:ext uri="{FF2B5EF4-FFF2-40B4-BE49-F238E27FC236}">
                <a16:creationId xmlns:a16="http://schemas.microsoft.com/office/drawing/2014/main" id="{A05690A7-F62E-4A4D-90CD-C65F3799C4C7}"/>
              </a:ext>
            </a:extLst>
          </p:cNvPr>
          <p:cNvSpPr>
            <a:spLocks noGrp="1"/>
          </p:cNvSpPr>
          <p:nvPr>
            <p:ph idx="1"/>
          </p:nvPr>
        </p:nvSpPr>
        <p:spPr>
          <a:xfrm>
            <a:off x="3764493" y="933450"/>
            <a:ext cx="7315200" cy="5708523"/>
          </a:xfrm>
        </p:spPr>
        <p:txBody>
          <a:bodyPr>
            <a:normAutofit fontScale="77500" lnSpcReduction="20000"/>
          </a:bodyPr>
          <a:lstStyle/>
          <a:p>
            <a:pPr marL="0" indent="0">
              <a:buNone/>
            </a:pPr>
            <a:r>
              <a:rPr lang="en-US" b="1" dirty="0">
                <a:solidFill>
                  <a:schemeClr val="accent1"/>
                </a:solidFill>
              </a:rPr>
              <a:t>Nominees for: </a:t>
            </a:r>
          </a:p>
          <a:p>
            <a:r>
              <a:rPr lang="en-US" dirty="0"/>
              <a:t>President &amp; Vice President</a:t>
            </a:r>
          </a:p>
          <a:p>
            <a:r>
              <a:rPr lang="en-US" dirty="0"/>
              <a:t>Congress</a:t>
            </a:r>
          </a:p>
          <a:p>
            <a:r>
              <a:rPr lang="en-US" dirty="0"/>
              <a:t>State Senate</a:t>
            </a:r>
          </a:p>
          <a:p>
            <a:r>
              <a:rPr lang="en-US" dirty="0"/>
              <a:t>State Assembly</a:t>
            </a:r>
          </a:p>
          <a:p>
            <a:r>
              <a:rPr lang="en-US" dirty="0"/>
              <a:t>Superior Court Judge</a:t>
            </a:r>
          </a:p>
          <a:p>
            <a:r>
              <a:rPr lang="en-US" dirty="0"/>
              <a:t>County Supervisor, 1</a:t>
            </a:r>
            <a:r>
              <a:rPr lang="en-US" baseline="30000" dirty="0"/>
              <a:t>st</a:t>
            </a:r>
            <a:r>
              <a:rPr lang="en-US" dirty="0"/>
              <a:t> District</a:t>
            </a:r>
          </a:p>
          <a:p>
            <a:endParaRPr lang="en-US" dirty="0"/>
          </a:p>
          <a:p>
            <a:pPr marL="0" indent="0">
              <a:buNone/>
            </a:pPr>
            <a:r>
              <a:rPr lang="en-US" b="1" dirty="0">
                <a:solidFill>
                  <a:schemeClr val="accent1"/>
                </a:solidFill>
              </a:rPr>
              <a:t>And</a:t>
            </a:r>
          </a:p>
          <a:p>
            <a:r>
              <a:rPr lang="en-US" dirty="0"/>
              <a:t>City Councils: Capitola (2); Santa  Cruz (4), Scotts Valley (3), </a:t>
            </a:r>
            <a:br>
              <a:rPr lang="en-US" dirty="0"/>
            </a:br>
            <a:r>
              <a:rPr lang="en-US" dirty="0"/>
              <a:t>Watsonville (Districts 1, 2 &amp; 6)</a:t>
            </a:r>
          </a:p>
          <a:p>
            <a:r>
              <a:rPr lang="en-US" dirty="0"/>
              <a:t>2 County Boards of Education/2 Community College Boards</a:t>
            </a:r>
          </a:p>
          <a:p>
            <a:r>
              <a:rPr lang="en-US" dirty="0"/>
              <a:t>6 Unified School Districts</a:t>
            </a:r>
          </a:p>
          <a:p>
            <a:r>
              <a:rPr lang="en-US" dirty="0"/>
              <a:t>8 Elementary School Districts</a:t>
            </a:r>
          </a:p>
          <a:p>
            <a:r>
              <a:rPr lang="en-US" dirty="0"/>
              <a:t>9 or 10 Fire Districts (Central and Aptos may merge)</a:t>
            </a:r>
          </a:p>
          <a:p>
            <a:r>
              <a:rPr lang="en-US" dirty="0"/>
              <a:t>5 Water Districts</a:t>
            </a:r>
          </a:p>
          <a:p>
            <a:r>
              <a:rPr lang="en-US" dirty="0"/>
              <a:t>Port District</a:t>
            </a:r>
          </a:p>
          <a:p>
            <a:r>
              <a:rPr lang="en-US" dirty="0"/>
              <a:t>2 Recreation Districts</a:t>
            </a:r>
          </a:p>
          <a:p>
            <a:endParaRPr lang="en-US" dirty="0"/>
          </a:p>
          <a:p>
            <a:endParaRPr lang="en-US" dirty="0"/>
          </a:p>
        </p:txBody>
      </p:sp>
      <p:pic>
        <p:nvPicPr>
          <p:cNvPr id="6" name="Graphic 5" descr="Office Chair">
            <a:extLst>
              <a:ext uri="{FF2B5EF4-FFF2-40B4-BE49-F238E27FC236}">
                <a16:creationId xmlns:a16="http://schemas.microsoft.com/office/drawing/2014/main" id="{DB4FF1C1-0F72-452B-AB78-017726CA55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3703106"/>
            <a:ext cx="1952625" cy="1952625"/>
          </a:xfrm>
          <a:prstGeom prst="rect">
            <a:avLst/>
          </a:prstGeom>
        </p:spPr>
      </p:pic>
    </p:spTree>
    <p:extLst>
      <p:ext uri="{BB962C8B-B14F-4D97-AF65-F5344CB8AC3E}">
        <p14:creationId xmlns:p14="http://schemas.microsoft.com/office/powerpoint/2010/main" val="127876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AAA9-CF7F-4B66-97B7-583C7801090D}"/>
              </a:ext>
            </a:extLst>
          </p:cNvPr>
          <p:cNvSpPr>
            <a:spLocks noGrp="1"/>
          </p:cNvSpPr>
          <p:nvPr>
            <p:ph type="title"/>
          </p:nvPr>
        </p:nvSpPr>
        <p:spPr/>
        <p:txBody>
          <a:bodyPr/>
          <a:lstStyle/>
          <a:p>
            <a:r>
              <a:rPr lang="en-US" dirty="0"/>
              <a:t>Measures on the November ballot</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EA4615F3-3E41-4E11-8038-DA3DD38EE7C1}"/>
              </a:ext>
            </a:extLst>
          </p:cNvPr>
          <p:cNvSpPr>
            <a:spLocks noGrp="1"/>
          </p:cNvSpPr>
          <p:nvPr>
            <p:ph idx="1"/>
          </p:nvPr>
        </p:nvSpPr>
        <p:spPr/>
        <p:txBody>
          <a:bodyPr>
            <a:normAutofit fontScale="62500" lnSpcReduction="20000"/>
          </a:bodyPr>
          <a:lstStyle/>
          <a:p>
            <a:pPr>
              <a:lnSpc>
                <a:spcPct val="120000"/>
              </a:lnSpc>
            </a:pPr>
            <a:r>
              <a:rPr lang="en-US" b="1" dirty="0"/>
              <a:t>1 qualified state measure </a:t>
            </a:r>
            <a:r>
              <a:rPr lang="en-US" dirty="0"/>
              <a:t>– Referendum to overturn law that replaces money bail system with a system based on public safety risk.</a:t>
            </a:r>
          </a:p>
          <a:p>
            <a:pPr>
              <a:lnSpc>
                <a:spcPct val="120000"/>
              </a:lnSpc>
            </a:pPr>
            <a:r>
              <a:rPr lang="en-US" b="1" dirty="0"/>
              <a:t>7 eligible </a:t>
            </a:r>
            <a:r>
              <a:rPr lang="en-US" dirty="0"/>
              <a:t>– will become qualified by 5pm, Thursday, June 25, unless withdrawn by the proponent:</a:t>
            </a:r>
          </a:p>
          <a:p>
            <a:pPr lvl="1">
              <a:lnSpc>
                <a:spcPct val="120000"/>
              </a:lnSpc>
            </a:pPr>
            <a:r>
              <a:rPr lang="en-US" dirty="0"/>
              <a:t>Restricts parole for non-violent offenders</a:t>
            </a:r>
          </a:p>
          <a:p>
            <a:pPr lvl="1">
              <a:lnSpc>
                <a:spcPct val="120000"/>
              </a:lnSpc>
            </a:pPr>
            <a:r>
              <a:rPr lang="en-US" dirty="0"/>
              <a:t>Expands local governments’ authority to enact rent control</a:t>
            </a:r>
          </a:p>
          <a:p>
            <a:pPr lvl="1">
              <a:lnSpc>
                <a:spcPct val="120000"/>
              </a:lnSpc>
            </a:pPr>
            <a:r>
              <a:rPr lang="en-US" dirty="0"/>
              <a:t>Changes requirements for transferring property tax base to replacement property</a:t>
            </a:r>
          </a:p>
          <a:p>
            <a:pPr lvl="1">
              <a:lnSpc>
                <a:spcPct val="120000"/>
              </a:lnSpc>
            </a:pPr>
            <a:r>
              <a:rPr lang="en-US" dirty="0"/>
              <a:t>Increases funding for public schools by changing tax assessment of commercial and industrial property</a:t>
            </a:r>
          </a:p>
          <a:p>
            <a:pPr lvl="1">
              <a:lnSpc>
                <a:spcPct val="120000"/>
              </a:lnSpc>
            </a:pPr>
            <a:r>
              <a:rPr lang="en-US" dirty="0"/>
              <a:t>Bonds to continue funding stem cell and other medical research</a:t>
            </a:r>
          </a:p>
          <a:p>
            <a:pPr>
              <a:lnSpc>
                <a:spcPct val="120000"/>
              </a:lnSpc>
            </a:pPr>
            <a:r>
              <a:rPr lang="en-US" b="1" dirty="0"/>
              <a:t>5 Constitutional Amendments </a:t>
            </a:r>
            <a:r>
              <a:rPr lang="en-US" dirty="0"/>
              <a:t>being considered by the Legislature. Deadline moved to July 1: </a:t>
            </a:r>
          </a:p>
          <a:p>
            <a:pPr lvl="1">
              <a:lnSpc>
                <a:spcPct val="120000"/>
              </a:lnSpc>
            </a:pPr>
            <a:r>
              <a:rPr lang="en-US" dirty="0"/>
              <a:t>ACA 4 – Allows 17-year-olds to vote in a primary election if they will be 18 prior to or on the general election.</a:t>
            </a:r>
            <a:endParaRPr lang="en-US" sz="1400" dirty="0"/>
          </a:p>
          <a:p>
            <a:pPr lvl="1">
              <a:lnSpc>
                <a:spcPct val="120000"/>
              </a:lnSpc>
            </a:pPr>
            <a:r>
              <a:rPr lang="en-US" dirty="0"/>
              <a:t>ACA 5 – Repeals Article I, Section 31 of the California Constitution, permitting the use of race and gender as decision factors in public employment, public education, and public contracting.</a:t>
            </a:r>
          </a:p>
          <a:p>
            <a:pPr lvl="1">
              <a:lnSpc>
                <a:spcPct val="120000"/>
              </a:lnSpc>
            </a:pPr>
            <a:r>
              <a:rPr lang="en-US" dirty="0"/>
              <a:t>ACA 6 – Permits an otherwise eligible person who is on parole for the conviction of a felony to register to vote and to vote</a:t>
            </a:r>
          </a:p>
          <a:p>
            <a:pPr lvl="1">
              <a:lnSpc>
                <a:spcPct val="120000"/>
              </a:lnSpc>
            </a:pPr>
            <a:r>
              <a:rPr lang="en-US" dirty="0"/>
              <a:t>ACA 11 – The Home Protection for Seniors, Severely Disabled, Families, and Victims of Wildfire or Natural Disasters Act.</a:t>
            </a:r>
            <a:endParaRPr lang="en-US" sz="1400" dirty="0"/>
          </a:p>
          <a:p>
            <a:pPr lvl="1">
              <a:lnSpc>
                <a:spcPct val="120000"/>
              </a:lnSpc>
            </a:pPr>
            <a:r>
              <a:rPr lang="en-US" dirty="0"/>
              <a:t>ACA 25 – State of Emergency: remote legislative proceedings.</a:t>
            </a:r>
            <a:endParaRPr lang="en-US" sz="1400" dirty="0"/>
          </a:p>
        </p:txBody>
      </p:sp>
      <p:pic>
        <p:nvPicPr>
          <p:cNvPr id="5" name="Graphic 4" descr="Document">
            <a:extLst>
              <a:ext uri="{FF2B5EF4-FFF2-40B4-BE49-F238E27FC236}">
                <a16:creationId xmlns:a16="http://schemas.microsoft.com/office/drawing/2014/main" id="{C8FAA870-9B34-4F1F-BDAB-17692EFF9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885" y="3829050"/>
            <a:ext cx="1619250" cy="1619250"/>
          </a:xfrm>
          <a:prstGeom prst="rect">
            <a:avLst/>
          </a:prstGeom>
        </p:spPr>
      </p:pic>
    </p:spTree>
    <p:extLst>
      <p:ext uri="{BB962C8B-B14F-4D97-AF65-F5344CB8AC3E}">
        <p14:creationId xmlns:p14="http://schemas.microsoft.com/office/powerpoint/2010/main" val="337500378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1952</TotalTime>
  <Words>3499</Words>
  <Application>Microsoft Office PowerPoint</Application>
  <PresentationFormat>Widescreen</PresentationFormat>
  <Paragraphs>240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Corbel</vt:lpstr>
      <vt:lpstr>Wingdings 2</vt:lpstr>
      <vt:lpstr>Frame</vt:lpstr>
      <vt:lpstr>Democratic Central Committee Meeting</vt:lpstr>
      <vt:lpstr>Thank you! </vt:lpstr>
      <vt:lpstr>Ballots will be mailed to ALL voters in November!</vt:lpstr>
      <vt:lpstr>Our ballots will be mailed with a hug &amp; a kiss!  BallotTrax to track your ballot!</vt:lpstr>
      <vt:lpstr>Key Dates and Deadlines</vt:lpstr>
      <vt:lpstr>Safe Candidate filing July 13 – Aug 7</vt:lpstr>
      <vt:lpstr>Campaigning in a COVID world – advice from  Dr. Gail Newel</vt:lpstr>
      <vt:lpstr>Offices on the ballot  </vt:lpstr>
      <vt:lpstr>Measures on the November ballot   </vt:lpstr>
      <vt:lpstr>Registration and Election Data</vt:lpstr>
      <vt:lpstr>Voter Registration</vt:lpstr>
      <vt:lpstr>Current Voter Registration numbers for Santa Cruz County</vt:lpstr>
      <vt:lpstr>Voting in November 2020</vt:lpstr>
      <vt:lpstr>How to return your ballot after voting from home</vt:lpstr>
      <vt:lpstr>In-person voting options.</vt:lpstr>
      <vt:lpstr>Voter Service Center locations used in March</vt:lpstr>
      <vt:lpstr>Possible locations to add in November.   We need 7 more locations to meet ratio of 1/10k voters</vt:lpstr>
      <vt:lpstr> How Do Californians Want to Cast their Ballots During the COVID-19 Crisis?  </vt:lpstr>
      <vt:lpstr>More Conclusions</vt:lpstr>
      <vt:lpstr>We need to flatten the voting curve!</vt:lpstr>
      <vt:lpstr>March numbers</vt:lpstr>
      <vt:lpstr>Vote-by-mail safeguards</vt:lpstr>
      <vt:lpstr>Ballot processing and counting…</vt:lpstr>
      <vt:lpstr>…Ballot processing and counting</vt:lpstr>
      <vt:lpstr>Election Night  Polls close at 8pm  Ballot drop boxes close at 8pm</vt:lpstr>
      <vt:lpstr>The Canvass  Like fine wine, it takes time. </vt:lpstr>
      <vt:lpstr>Final Election Results </vt:lpstr>
      <vt:lpstr>Assuming office</vt:lpstr>
      <vt:lpstr>Outstanding issues</vt:lpstr>
      <vt:lpstr>Questions?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Workshop</dc:title>
  <dc:creator>Gail Pellerin</dc:creator>
  <cp:lastModifiedBy>Gail Pellerin</cp:lastModifiedBy>
  <cp:revision>49</cp:revision>
  <dcterms:created xsi:type="dcterms:W3CDTF">2020-06-16T16:53:29Z</dcterms:created>
  <dcterms:modified xsi:type="dcterms:W3CDTF">2020-06-24T23:02:39Z</dcterms:modified>
</cp:coreProperties>
</file>