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33"/>
  </p:notesMasterIdLst>
  <p:handoutMasterIdLst>
    <p:handoutMasterId r:id="rId34"/>
  </p:handoutMasterIdLst>
  <p:sldIdLst>
    <p:sldId id="256" r:id="rId2"/>
    <p:sldId id="267" r:id="rId3"/>
    <p:sldId id="257" r:id="rId4"/>
    <p:sldId id="260" r:id="rId5"/>
    <p:sldId id="283" r:id="rId6"/>
    <p:sldId id="266" r:id="rId7"/>
    <p:sldId id="263" r:id="rId8"/>
    <p:sldId id="268" r:id="rId9"/>
    <p:sldId id="265" r:id="rId10"/>
    <p:sldId id="289" r:id="rId11"/>
    <p:sldId id="284" r:id="rId12"/>
    <p:sldId id="285" r:id="rId13"/>
    <p:sldId id="262" r:id="rId14"/>
    <p:sldId id="264" r:id="rId15"/>
    <p:sldId id="269" r:id="rId16"/>
    <p:sldId id="274" r:id="rId17"/>
    <p:sldId id="275" r:id="rId18"/>
    <p:sldId id="270" r:id="rId19"/>
    <p:sldId id="271" r:id="rId20"/>
    <p:sldId id="272" r:id="rId21"/>
    <p:sldId id="273" r:id="rId22"/>
    <p:sldId id="279" r:id="rId23"/>
    <p:sldId id="280" r:id="rId24"/>
    <p:sldId id="276" r:id="rId25"/>
    <p:sldId id="277" r:id="rId26"/>
    <p:sldId id="278" r:id="rId27"/>
    <p:sldId id="286" r:id="rId28"/>
    <p:sldId id="281" r:id="rId29"/>
    <p:sldId id="288" r:id="rId30"/>
    <p:sldId id="282"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1268B-8AC2-4239-8FAF-7C144C210720}" type="datetimeFigureOut">
              <a:rPr lang="en-US"/>
              <a:t>9/3/2020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2BA2C8-71FC-43D0-BD87-0547616971FA}" type="slidenum">
              <a:rPr/>
              <a:t>‹#›</a:t>
            </a:fld>
            <a:endParaRPr/>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D8362-6D63-40AC-BAA9-90C3AE6D5875}" type="datetimeFigureOut">
              <a:rPr lang="en-US"/>
              <a:t>9/3/2020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39446-6953-447E-A4E3-E7CFBF870046}" type="slidenum">
              <a:rPr/>
              <a:t>‹#›</a:t>
            </a:fld>
            <a:endParaRPr/>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bwMode="gray">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sky"/>
          <p:cNvSpPr/>
          <p:nvPr/>
        </p:nvSpPr>
        <p:spPr bwMode="white">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bwMode="ltGray">
          <a:xfrm>
            <a:off x="-1425" y="5497897"/>
            <a:ext cx="12188952"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221111"/>
            <a:ext cx="12188952" cy="268288"/>
          </a:xfrm>
          <a:prstGeom prst="rect">
            <a:avLst/>
          </a:prstGeom>
          <a:noFill/>
          <a:ln>
            <a:noFill/>
          </a:ln>
        </p:spPr>
      </p:pic>
      <p:sp>
        <p:nvSpPr>
          <p:cNvPr id="8" name="Rectangle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305872" y="1309047"/>
            <a:ext cx="9602789" cy="26670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5F4E5243-F52A-4D37-9694-EB26C6C31910}" type="datetime1">
              <a:rPr lang="en-US"/>
              <a:t>9/3/2020</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4403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A77B6E1-634A-48DC-9E8B-D894023267EF}" type="datetime1">
              <a:rPr lang="en-US"/>
              <a:t>9/3/2020</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7B2D3E9E-A95C-48F2-B4BF-A71542E0BE9A}" type="datetime1">
              <a:rPr lang="en-US"/>
              <a:t>9/3/2020</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Title 1"/>
          <p:cNvSpPr>
            <a:spLocks noGrp="1"/>
          </p:cNvSpPr>
          <p:nvPr>
            <p:ph type="title"/>
          </p:nvPr>
        </p:nvSpPr>
        <p:spPr>
          <a:xfrm>
            <a:off x="1293813" y="1309047"/>
            <a:ext cx="9601252" cy="2667000"/>
          </a:xfrm>
        </p:spPr>
        <p:txBody>
          <a:bodyPr anchor="b">
            <a:normAutofit/>
          </a:bodyPr>
          <a:lstStyle>
            <a:lvl1pPr algn="ctr">
              <a:defRPr sz="6000" b="0"/>
            </a:lvl1pPr>
          </a:lstStyle>
          <a:p>
            <a:r>
              <a:rPr lang="en-US"/>
              <a:t>Click to edit Master title style</a:t>
            </a:r>
            <a:endParaRPr/>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A50F84E2-2D7A-43CF-AC90-352A289A783A}" type="datetime1">
              <a:rPr lang="en-US"/>
              <a:t>9/3/2020</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F12952B5-7A2F-4CC8-B7CE-9234E21C2837}" type="datetime1">
              <a:rPr lang="en-US"/>
              <a:t>9/3/2020</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CE1DA07A-9201-4B4B-BAF2-015AFA30F520}" type="datetime1">
              <a:rPr lang="en-US"/>
              <a:t>9/3/2020</a:t>
            </a:fld>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73D7E00A-486F-4252-8B1D-E32645521F49}" type="datetime1">
              <a:rPr lang="en-US"/>
              <a:t>9/3/2020</a:t>
            </a:fld>
            <a:endParaRPr/>
          </a:p>
        </p:txBody>
      </p:sp>
      <p:sp>
        <p:nvSpPr>
          <p:cNvPr id="5" name="Slide Number Placeholder 4"/>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8DDF5F92-E675-4B36-9A60-69A962A68675}" type="datetime1">
              <a:rPr lang="en-US"/>
              <a:t>9/3/2020</a:t>
            </a:fld>
            <a:endParaRPr/>
          </a:p>
        </p:txBody>
      </p:sp>
      <p:sp>
        <p:nvSpPr>
          <p:cNvPr id="4" name="Slide Number Placeholder 3"/>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AF6E2C9B-5FA2-460D-9BE7-B0812FC2A6FF}" type="datetime1">
              <a:rPr lang="en-US"/>
              <a:t>9/3/2020</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1D374940-A916-4C8B-9648-02A2D3898F9E}" type="datetime1">
              <a:rPr lang="en-US"/>
              <a:t>9/3/2020</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8" name="water3"/>
          <p:cNvSpPr/>
          <p:nvPr/>
        </p:nvSpPr>
        <p:spPr bwMode="gray">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water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bwMode="white">
          <a:xfrm>
            <a:off x="-1425" y="6256181"/>
            <a:ext cx="12188952" cy="463209"/>
          </a:xfrm>
          <a:prstGeom prst="rect">
            <a:avLst/>
          </a:prstGeom>
          <a:noFill/>
          <a:ln>
            <a:noFill/>
          </a:ln>
        </p:spPr>
      </p:pic>
      <p:pic>
        <p:nvPicPr>
          <p:cNvPr id="10" name="water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fld id="{5586B75A-687E-405C-8A0B-8D00578BA2C3}" type="datetime1">
              <a:rPr lang="en-US" smtClean="0"/>
              <a:pPr/>
              <a:t>9/3/2020</a:t>
            </a:fld>
            <a:endParaRPr lang="en-US"/>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voterstatus.sos.ca.gov/" TargetMode="External"/><Relationship Id="rId2" Type="http://schemas.openxmlformats.org/officeDocument/2006/relationships/hyperlink" Target="https://registertovote.ca.gov/" TargetMode="External"/><Relationship Id="rId1" Type="http://schemas.openxmlformats.org/officeDocument/2006/relationships/slideLayout" Target="../slideLayouts/slideLayout2.xml"/><Relationship Id="rId4" Type="http://schemas.openxmlformats.org/officeDocument/2006/relationships/hyperlink" Target="https://california.ballottrax.net/voter/"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helen.ruiz-thomas@santacruzcounty.u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info@votescount.us" TargetMode="Externa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hyperlink" Target="http://www.votescount.us/"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mailto:2ndballot@votescount.us"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votescount.u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Voting Matters 2</a:t>
            </a:r>
          </a:p>
        </p:txBody>
      </p:sp>
      <p:sp>
        <p:nvSpPr>
          <p:cNvPr id="3" name="Subtitle 2"/>
          <p:cNvSpPr>
            <a:spLocks noGrp="1"/>
          </p:cNvSpPr>
          <p:nvPr>
            <p:ph type="subTitle" idx="1"/>
          </p:nvPr>
        </p:nvSpPr>
        <p:spPr/>
        <p:txBody>
          <a:bodyPr/>
          <a:lstStyle/>
          <a:p>
            <a:r>
              <a:rPr lang="en-US" dirty="0">
                <a:latin typeface="Calibri" panose="020F0502020204030204" pitchFamily="34" charset="0"/>
                <a:cs typeface="Calibri" panose="020F0502020204030204" pitchFamily="34" charset="0"/>
              </a:rPr>
              <a:t>6pm, Thursday, September 3</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Special Guest: Tammy Patrick, Senior advisor with the democracy fund</a:t>
            </a:r>
          </a:p>
        </p:txBody>
      </p:sp>
      <p:pic>
        <p:nvPicPr>
          <p:cNvPr id="5" name="Picture 4" descr="A picture containing  voters in masks&#10;&#10;Description automatically generated">
            <a:extLst>
              <a:ext uri="{FF2B5EF4-FFF2-40B4-BE49-F238E27FC236}">
                <a16:creationId xmlns:a16="http://schemas.microsoft.com/office/drawing/2014/main" id="{92208C1C-C98F-493D-B91E-9AF464CD72F6}"/>
              </a:ext>
            </a:extLst>
          </p:cNvPr>
          <p:cNvPicPr>
            <a:picLocks noChangeAspect="1"/>
          </p:cNvPicPr>
          <p:nvPr/>
        </p:nvPicPr>
        <p:blipFill>
          <a:blip r:embed="rId2"/>
          <a:stretch>
            <a:fillRect/>
          </a:stretch>
        </p:blipFill>
        <p:spPr>
          <a:xfrm>
            <a:off x="4790855" y="454393"/>
            <a:ext cx="2631233" cy="2631233"/>
          </a:xfrm>
          <a:prstGeom prst="rect">
            <a:avLst/>
          </a:prstGeom>
        </p:spPr>
      </p:pic>
    </p:spTree>
    <p:extLst>
      <p:ext uri="{BB962C8B-B14F-4D97-AF65-F5344CB8AC3E}">
        <p14:creationId xmlns:p14="http://schemas.microsoft.com/office/powerpoint/2010/main" val="150390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3A1340-77D4-40BD-9666-C79F272CBD14}"/>
              </a:ext>
            </a:extLst>
          </p:cNvPr>
          <p:cNvSpPr>
            <a:spLocks noGrp="1"/>
          </p:cNvSpPr>
          <p:nvPr>
            <p:ph idx="1"/>
          </p:nvPr>
        </p:nvSpPr>
        <p:spPr>
          <a:xfrm>
            <a:off x="4613435" y="1410748"/>
            <a:ext cx="6858000" cy="4572000"/>
          </a:xfrm>
        </p:spPr>
        <p:txBody>
          <a:bodyPr>
            <a:normAutofit/>
          </a:bodyPr>
          <a:lstStyle/>
          <a:p>
            <a:pPr marL="45720" indent="0">
              <a:buNone/>
            </a:pPr>
            <a:r>
              <a:rPr lang="en-US" sz="1800" b="0" i="0" u="none" strike="noStrike" baseline="0" dirty="0">
                <a:solidFill>
                  <a:srgbClr val="000000"/>
                </a:solidFill>
                <a:latin typeface="Wingdings" panose="05000000000000000000" pitchFamily="2" charset="2"/>
              </a:rPr>
              <a:t> </a:t>
            </a:r>
            <a:r>
              <a:rPr lang="en-US" sz="1800" b="0" i="0" u="none" strike="noStrike" baseline="0" dirty="0">
                <a:solidFill>
                  <a:srgbClr val="000000"/>
                </a:solidFill>
                <a:latin typeface="Calibri" panose="020F0502020204030204" pitchFamily="34" charset="0"/>
              </a:rPr>
              <a:t>Wear a face covering while at the voting location. </a:t>
            </a:r>
          </a:p>
          <a:p>
            <a:pPr marL="45720" indent="0">
              <a:buNone/>
            </a:pPr>
            <a:r>
              <a:rPr lang="en-US" sz="1800" b="0" i="0" u="none" strike="noStrike" baseline="0" dirty="0">
                <a:solidFill>
                  <a:srgbClr val="000000"/>
                </a:solidFill>
                <a:latin typeface="Wingdings" panose="05000000000000000000" pitchFamily="2" charset="2"/>
              </a:rPr>
              <a:t> </a:t>
            </a:r>
            <a:r>
              <a:rPr lang="en-US" sz="1800" b="0" i="0" u="none" strike="noStrike" baseline="0" dirty="0">
                <a:solidFill>
                  <a:srgbClr val="000000"/>
                </a:solidFill>
                <a:latin typeface="Calibri" panose="020F0502020204030204" pitchFamily="34" charset="0"/>
              </a:rPr>
              <a:t>Keep 2 arms’ length distance from other people. </a:t>
            </a:r>
          </a:p>
          <a:p>
            <a:pPr marL="45720" indent="0">
              <a:buNone/>
            </a:pPr>
            <a:r>
              <a:rPr lang="en-US" sz="1800" b="0" i="0" u="none" strike="noStrike" baseline="0" dirty="0">
                <a:solidFill>
                  <a:srgbClr val="000000"/>
                </a:solidFill>
                <a:latin typeface="Wingdings" panose="05000000000000000000" pitchFamily="2" charset="2"/>
              </a:rPr>
              <a:t> </a:t>
            </a:r>
            <a:r>
              <a:rPr lang="en-US" sz="1800" b="0" i="0" u="none" strike="noStrike" baseline="0" dirty="0">
                <a:solidFill>
                  <a:srgbClr val="000000"/>
                </a:solidFill>
                <a:latin typeface="Calibri" panose="020F0502020204030204" pitchFamily="34" charset="0"/>
              </a:rPr>
              <a:t>Wash hands before and after entering the voting location. </a:t>
            </a:r>
          </a:p>
          <a:p>
            <a:pPr marL="45720" indent="0">
              <a:buNone/>
            </a:pPr>
            <a:r>
              <a:rPr lang="en-US" sz="1800" b="0" i="0" u="none" strike="noStrike" baseline="0" dirty="0">
                <a:solidFill>
                  <a:srgbClr val="000000"/>
                </a:solidFill>
                <a:latin typeface="Wingdings" panose="05000000000000000000" pitchFamily="2" charset="2"/>
              </a:rPr>
              <a:t> </a:t>
            </a:r>
            <a:r>
              <a:rPr lang="en-US" sz="1800" b="0" i="0" u="none" strike="noStrike" baseline="0" dirty="0">
                <a:solidFill>
                  <a:srgbClr val="000000"/>
                </a:solidFill>
                <a:latin typeface="Calibri" panose="020F0502020204030204" pitchFamily="34" charset="0"/>
              </a:rPr>
              <a:t>Use hand sanitizer after touching doors or voting equipment. </a:t>
            </a:r>
          </a:p>
          <a:p>
            <a:pPr marL="45720" indent="0">
              <a:buNone/>
            </a:pPr>
            <a:r>
              <a:rPr lang="en-US" sz="1800" b="0" i="0" u="none" strike="noStrike" baseline="0" dirty="0">
                <a:solidFill>
                  <a:srgbClr val="000000"/>
                </a:solidFill>
                <a:latin typeface="Wingdings" panose="05000000000000000000" pitchFamily="2" charset="2"/>
              </a:rPr>
              <a:t> </a:t>
            </a:r>
            <a:r>
              <a:rPr lang="en-US" sz="1800" b="0" i="0" u="none" strike="noStrike" baseline="0" dirty="0">
                <a:solidFill>
                  <a:srgbClr val="000000"/>
                </a:solidFill>
                <a:latin typeface="Calibri" panose="020F0502020204030204" pitchFamily="34" charset="0"/>
              </a:rPr>
              <a:t>Bring a ballpoint pen to avoid touching high-contact surfaces. </a:t>
            </a:r>
          </a:p>
          <a:p>
            <a:pPr marL="45720" indent="0">
              <a:buNone/>
            </a:pPr>
            <a:endParaRPr lang="en-US" sz="1800" b="0" i="0" u="none" strike="noStrike" baseline="0" dirty="0">
              <a:solidFill>
                <a:srgbClr val="000000"/>
              </a:solidFill>
              <a:latin typeface="Calibri" panose="020F0502020204030204" pitchFamily="34" charset="0"/>
            </a:endParaRPr>
          </a:p>
          <a:p>
            <a:pPr marL="45720" indent="0">
              <a:buNone/>
            </a:pPr>
            <a:r>
              <a:rPr lang="en-US" sz="1800" b="0" i="0" u="none" strike="noStrike" baseline="0" dirty="0">
                <a:solidFill>
                  <a:srgbClr val="000000"/>
                </a:solidFill>
                <a:latin typeface="Calibri" panose="020F0502020204030204" pitchFamily="34" charset="0"/>
              </a:rPr>
              <a:t>Want more information about how to stay safe while voting? </a:t>
            </a:r>
          </a:p>
          <a:p>
            <a:pPr marL="45720" indent="0">
              <a:buNone/>
            </a:pPr>
            <a:r>
              <a:rPr lang="en-US" sz="1800" b="0" i="0" u="none" strike="noStrike" baseline="0" dirty="0">
                <a:solidFill>
                  <a:srgbClr val="000000"/>
                </a:solidFill>
                <a:latin typeface="Calibri" panose="020F0502020204030204" pitchFamily="34" charset="0"/>
              </a:rPr>
              <a:t>Review Centers for Disease Control and Prevention guidelines at </a:t>
            </a:r>
            <a:r>
              <a:rPr lang="en-US" sz="1800" b="0" i="0" u="none" strike="noStrike" baseline="0" dirty="0">
                <a:solidFill>
                  <a:srgbClr val="0562C1"/>
                </a:solidFill>
                <a:latin typeface="Calibri" panose="020F0502020204030204" pitchFamily="34" charset="0"/>
              </a:rPr>
              <a:t>www.cdc.gov/coronavirus/2019-ncov/community/election-polling-locations.html </a:t>
            </a:r>
            <a:endParaRPr lang="en-US" dirty="0"/>
          </a:p>
        </p:txBody>
      </p:sp>
      <p:sp>
        <p:nvSpPr>
          <p:cNvPr id="4" name="Text Placeholder 3">
            <a:extLst>
              <a:ext uri="{FF2B5EF4-FFF2-40B4-BE49-F238E27FC236}">
                <a16:creationId xmlns:a16="http://schemas.microsoft.com/office/drawing/2014/main" id="{2A31FC65-4198-43B9-9D9B-64DD49CB167C}"/>
              </a:ext>
            </a:extLst>
          </p:cNvPr>
          <p:cNvSpPr>
            <a:spLocks noGrp="1"/>
          </p:cNvSpPr>
          <p:nvPr>
            <p:ph type="body" sz="half" idx="2"/>
          </p:nvPr>
        </p:nvSpPr>
        <p:spPr>
          <a:xfrm>
            <a:off x="704164" y="335560"/>
            <a:ext cx="8842507" cy="871057"/>
          </a:xfrm>
        </p:spPr>
        <p:txBody>
          <a:bodyPr>
            <a:normAutofit fontScale="85000" lnSpcReduction="10000"/>
          </a:bodyPr>
          <a:lstStyle/>
          <a:p>
            <a:r>
              <a:rPr lang="en-US" sz="6200" i="0" u="none" strike="noStrike" baseline="0" dirty="0">
                <a:solidFill>
                  <a:schemeClr val="accent2">
                    <a:lumMod val="75000"/>
                  </a:schemeClr>
                </a:solidFill>
                <a:latin typeface="Calibri" panose="020F0502020204030204" pitchFamily="34" charset="0"/>
              </a:rPr>
              <a:t>Voting location safety checklist </a:t>
            </a:r>
          </a:p>
          <a:p>
            <a:endParaRPr lang="en-US" dirty="0"/>
          </a:p>
        </p:txBody>
      </p:sp>
      <p:pic>
        <p:nvPicPr>
          <p:cNvPr id="6" name="Picture 5">
            <a:extLst>
              <a:ext uri="{FF2B5EF4-FFF2-40B4-BE49-F238E27FC236}">
                <a16:creationId xmlns:a16="http://schemas.microsoft.com/office/drawing/2014/main" id="{7B39A24E-50BC-47B3-8B40-F79C0F4C3051}"/>
              </a:ext>
            </a:extLst>
          </p:cNvPr>
          <p:cNvPicPr>
            <a:picLocks noChangeAspect="1"/>
          </p:cNvPicPr>
          <p:nvPr/>
        </p:nvPicPr>
        <p:blipFill>
          <a:blip r:embed="rId2"/>
          <a:stretch>
            <a:fillRect/>
          </a:stretch>
        </p:blipFill>
        <p:spPr>
          <a:xfrm>
            <a:off x="788566" y="1602207"/>
            <a:ext cx="3657090" cy="3653586"/>
          </a:xfrm>
          <a:prstGeom prst="rect">
            <a:avLst/>
          </a:prstGeom>
        </p:spPr>
      </p:pic>
    </p:spTree>
    <p:extLst>
      <p:ext uri="{BB962C8B-B14F-4D97-AF65-F5344CB8AC3E}">
        <p14:creationId xmlns:p14="http://schemas.microsoft.com/office/powerpoint/2010/main" val="265329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C993F6A-9EC1-40E4-A54C-442C5C4E6B19}"/>
              </a:ext>
            </a:extLst>
          </p:cNvPr>
          <p:cNvSpPr>
            <a:spLocks noGrp="1"/>
          </p:cNvSpPr>
          <p:nvPr>
            <p:ph type="title"/>
          </p:nvPr>
        </p:nvSpPr>
        <p:spPr>
          <a:xfrm>
            <a:off x="2612136" y="265176"/>
            <a:ext cx="9509759" cy="1088136"/>
          </a:xfrm>
        </p:spPr>
        <p:txBody>
          <a:bodyPr/>
          <a:lstStyle/>
          <a:p>
            <a:r>
              <a:rPr lang="en-US" dirty="0">
                <a:solidFill>
                  <a:schemeClr val="accent2">
                    <a:lumMod val="75000"/>
                  </a:schemeClr>
                </a:solidFill>
                <a:latin typeface="Calibri" panose="020F0502020204030204" pitchFamily="34" charset="0"/>
                <a:cs typeface="Calibri" panose="020F0502020204030204" pitchFamily="34" charset="0"/>
              </a:rPr>
              <a:t>Services for persons with disabilities</a:t>
            </a:r>
          </a:p>
        </p:txBody>
      </p:sp>
      <p:sp>
        <p:nvSpPr>
          <p:cNvPr id="12" name="Content Placeholder 11">
            <a:extLst>
              <a:ext uri="{FF2B5EF4-FFF2-40B4-BE49-F238E27FC236}">
                <a16:creationId xmlns:a16="http://schemas.microsoft.com/office/drawing/2014/main" id="{A831090D-A9F3-4B14-8E4F-E8B0508B8E1C}"/>
              </a:ext>
            </a:extLst>
          </p:cNvPr>
          <p:cNvSpPr>
            <a:spLocks noGrp="1"/>
          </p:cNvSpPr>
          <p:nvPr>
            <p:ph sz="half" idx="2"/>
          </p:nvPr>
        </p:nvSpPr>
        <p:spPr>
          <a:xfrm>
            <a:off x="6278879" y="1563624"/>
            <a:ext cx="4572000" cy="4233672"/>
          </a:xfrm>
        </p:spPr>
        <p:txBody>
          <a:bodyPr>
            <a:normAutofit fontScale="85000" lnSpcReduction="10000"/>
          </a:bodyPr>
          <a:lstStyle/>
          <a:p>
            <a:pPr marL="45720" indent="0">
              <a:spcBef>
                <a:spcPts val="0"/>
              </a:spcBef>
              <a:buNone/>
            </a:pPr>
            <a:r>
              <a:rPr lang="en-US" b="1" dirty="0">
                <a:latin typeface="Calibri" panose="020F0502020204030204" pitchFamily="34" charset="0"/>
                <a:cs typeface="Calibri" panose="020F0502020204030204" pitchFamily="34" charset="0"/>
              </a:rPr>
              <a:t>Accessible voting system</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Each voting location in the county has a tablet with:</a:t>
            </a:r>
          </a:p>
          <a:p>
            <a:pPr>
              <a:spcBef>
                <a:spcPts val="0"/>
              </a:spcBef>
            </a:pPr>
            <a:r>
              <a:rPr lang="en-US" dirty="0">
                <a:latin typeface="Calibri" panose="020F0502020204030204" pitchFamily="34" charset="0"/>
                <a:cs typeface="Calibri" panose="020F0502020204030204" pitchFamily="34" charset="0"/>
              </a:rPr>
              <a:t>an audio option that reads the ballot to you</a:t>
            </a:r>
          </a:p>
          <a:p>
            <a:pPr>
              <a:spcBef>
                <a:spcPts val="0"/>
              </a:spcBef>
            </a:pPr>
            <a:r>
              <a:rPr lang="en-US" dirty="0">
                <a:latin typeface="Calibri" panose="020F0502020204030204" pitchFamily="34" charset="0"/>
                <a:cs typeface="Calibri" panose="020F0502020204030204" pitchFamily="34" charset="0"/>
              </a:rPr>
              <a:t>a universal plug for personal assistive device</a:t>
            </a:r>
          </a:p>
          <a:p>
            <a:pPr>
              <a:spcBef>
                <a:spcPts val="0"/>
              </a:spcBef>
            </a:pPr>
            <a:r>
              <a:rPr lang="en-US" dirty="0">
                <a:latin typeface="Calibri" panose="020F0502020204030204" pitchFamily="34" charset="0"/>
                <a:cs typeface="Calibri" panose="020F0502020204030204" pitchFamily="34" charset="0"/>
              </a:rPr>
              <a:t>large print (24 points)</a:t>
            </a:r>
          </a:p>
          <a:p>
            <a:pPr>
              <a:spcBef>
                <a:spcPts val="0"/>
              </a:spcBef>
              <a:spcAft>
                <a:spcPts val="600"/>
              </a:spcAft>
            </a:pPr>
            <a:r>
              <a:rPr lang="en-US" dirty="0">
                <a:latin typeface="Calibri" panose="020F0502020204030204" pitchFamily="34" charset="0"/>
                <a:cs typeface="Calibri" panose="020F0502020204030204" pitchFamily="34" charset="0"/>
              </a:rPr>
              <a:t>a choice of English or Spanish</a:t>
            </a:r>
          </a:p>
          <a:p>
            <a:pPr marL="45720" indent="0">
              <a:spcBef>
                <a:spcPts val="0"/>
              </a:spcBef>
              <a:spcAft>
                <a:spcPts val="600"/>
              </a:spcAft>
              <a:buNone/>
            </a:pPr>
            <a:r>
              <a:rPr lang="en-US" b="1" dirty="0">
                <a:latin typeface="Calibri" panose="020F0502020204030204" pitchFamily="34" charset="0"/>
                <a:cs typeface="Calibri" panose="020F0502020204030204" pitchFamily="34" charset="0"/>
              </a:rPr>
              <a:t>A ride to your voting location</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We can arrange to have an accessible van pick you up and take you to a voting location in Santa Cruz County to vote. Please call 831-454-2060 by Friday, October 30 to make an appointment.</a:t>
            </a:r>
          </a:p>
          <a:p>
            <a:pPr marL="45720" indent="0">
              <a:spcBef>
                <a:spcPts val="0"/>
              </a:spcBef>
              <a:spcAft>
                <a:spcPts val="600"/>
              </a:spcAft>
              <a:buNone/>
            </a:pPr>
            <a:r>
              <a:rPr lang="en-US" b="1" dirty="0">
                <a:latin typeface="Calibri" panose="020F0502020204030204" pitchFamily="34" charset="0"/>
                <a:cs typeface="Calibri" panose="020F0502020204030204" pitchFamily="34" charset="0"/>
              </a:rPr>
              <a:t>Ballot delivery to your home</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We can deliver a ballot to your home and return it to the Elections Department. Please call 831-454-2060 before Election Day so there will be enough time to assist you. </a:t>
            </a:r>
          </a:p>
        </p:txBody>
      </p:sp>
      <p:sp>
        <p:nvSpPr>
          <p:cNvPr id="11" name="Content Placeholder 10">
            <a:extLst>
              <a:ext uri="{FF2B5EF4-FFF2-40B4-BE49-F238E27FC236}">
                <a16:creationId xmlns:a16="http://schemas.microsoft.com/office/drawing/2014/main" id="{AE6E9C13-30A0-4700-8583-09BFBDF7FD32}"/>
              </a:ext>
            </a:extLst>
          </p:cNvPr>
          <p:cNvSpPr>
            <a:spLocks noGrp="1"/>
          </p:cNvSpPr>
          <p:nvPr>
            <p:ph sz="half" idx="1"/>
          </p:nvPr>
        </p:nvSpPr>
        <p:spPr>
          <a:xfrm>
            <a:off x="1057656" y="1609344"/>
            <a:ext cx="4572000" cy="4142232"/>
          </a:xfrm>
        </p:spPr>
        <p:txBody>
          <a:bodyPr>
            <a:normAutofit fontScale="85000" lnSpcReduction="10000"/>
          </a:bodyPr>
          <a:lstStyle/>
          <a:p>
            <a:pPr marL="45720" indent="0">
              <a:spcBef>
                <a:spcPts val="0"/>
              </a:spcBef>
              <a:spcAft>
                <a:spcPts val="600"/>
              </a:spcAft>
              <a:buNone/>
            </a:pPr>
            <a:r>
              <a:rPr lang="en-US" b="1" dirty="0">
                <a:latin typeface="Calibri" panose="020F0502020204030204" pitchFamily="34" charset="0"/>
                <a:cs typeface="Calibri" panose="020F0502020204030204" pitchFamily="34" charset="0"/>
              </a:rPr>
              <a:t>Remote Accessible Vote-by-Mail Ballot (RAVBM)</a:t>
            </a:r>
            <a:endParaRPr lang="en-US" dirty="0">
              <a:latin typeface="Calibri" panose="020F0502020204030204" pitchFamily="34" charset="0"/>
              <a:cs typeface="Calibri" panose="020F0502020204030204" pitchFamily="34" charset="0"/>
            </a:endParaRPr>
          </a:p>
          <a:p>
            <a:pPr marL="45720" indent="0">
              <a:spcBef>
                <a:spcPts val="0"/>
              </a:spcBef>
              <a:spcAft>
                <a:spcPts val="600"/>
              </a:spcAft>
              <a:buNone/>
            </a:pPr>
            <a:r>
              <a:rPr lang="en-US" b="1" dirty="0">
                <a:latin typeface="Calibri" panose="020F0502020204030204" pitchFamily="34" charset="0"/>
                <a:cs typeface="Calibri" panose="020F0502020204030204" pitchFamily="34" charset="0"/>
              </a:rPr>
              <a:t>At the voting location</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In some voting locations, temporary thresholds, ramps, signage, cones, and door props are used to improve access to the facility.</a:t>
            </a:r>
          </a:p>
          <a:p>
            <a:pPr marL="45720" indent="0">
              <a:spcBef>
                <a:spcPts val="0"/>
              </a:spcBef>
              <a:spcAft>
                <a:spcPts val="600"/>
              </a:spcAft>
              <a:buNone/>
            </a:pPr>
            <a:r>
              <a:rPr lang="en-US" b="1" dirty="0">
                <a:latin typeface="Calibri" panose="020F0502020204030204" pitchFamily="34" charset="0"/>
                <a:cs typeface="Calibri" panose="020F0502020204030204" pitchFamily="34" charset="0"/>
              </a:rPr>
              <a:t>Curbside voting</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If the voting location is not accessible, you may vote on a paper ballot from a nearby accessible location, including a car. A poll worker will qualify you to vote and will return the voted ballot to the voting location. </a:t>
            </a:r>
          </a:p>
          <a:p>
            <a:pPr marL="45720" indent="0">
              <a:spcBef>
                <a:spcPts val="0"/>
              </a:spcBef>
              <a:spcAft>
                <a:spcPts val="600"/>
              </a:spcAft>
              <a:buNone/>
            </a:pPr>
            <a:r>
              <a:rPr lang="en-US" dirty="0">
                <a:latin typeface="Calibri" panose="020F0502020204030204" pitchFamily="34" charset="0"/>
                <a:cs typeface="Calibri" panose="020F0502020204030204" pitchFamily="34" charset="0"/>
              </a:rPr>
              <a:t>To request curbside voting assistance, you can:</a:t>
            </a:r>
          </a:p>
          <a:p>
            <a:pPr>
              <a:spcBef>
                <a:spcPts val="0"/>
              </a:spcBef>
              <a:spcAft>
                <a:spcPts val="600"/>
              </a:spcAft>
            </a:pPr>
            <a:r>
              <a:rPr lang="en-US" dirty="0">
                <a:latin typeface="Calibri" panose="020F0502020204030204" pitchFamily="34" charset="0"/>
                <a:cs typeface="Calibri" panose="020F0502020204030204" pitchFamily="34" charset="0"/>
              </a:rPr>
              <a:t>call in advance to coordinate a time and place </a:t>
            </a:r>
          </a:p>
          <a:p>
            <a:pPr>
              <a:spcBef>
                <a:spcPts val="0"/>
              </a:spcBef>
              <a:spcAft>
                <a:spcPts val="600"/>
              </a:spcAft>
            </a:pPr>
            <a:r>
              <a:rPr lang="en-US" dirty="0">
                <a:latin typeface="Calibri" panose="020F0502020204030204" pitchFamily="34" charset="0"/>
                <a:cs typeface="Calibri" panose="020F0502020204030204" pitchFamily="34" charset="0"/>
              </a:rPr>
              <a:t>have an assistant make the request inside the voting location</a:t>
            </a:r>
          </a:p>
        </p:txBody>
      </p:sp>
      <p:pic>
        <p:nvPicPr>
          <p:cNvPr id="14" name="Graphic 13" descr="Wheelchair access">
            <a:extLst>
              <a:ext uri="{FF2B5EF4-FFF2-40B4-BE49-F238E27FC236}">
                <a16:creationId xmlns:a16="http://schemas.microsoft.com/office/drawing/2014/main" id="{D9FA4EAD-113C-4D1D-A968-E2DBAC8203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8240" y="344424"/>
            <a:ext cx="1219200" cy="1219200"/>
          </a:xfrm>
          <a:prstGeom prst="rect">
            <a:avLst/>
          </a:prstGeom>
        </p:spPr>
      </p:pic>
    </p:spTree>
    <p:extLst>
      <p:ext uri="{BB962C8B-B14F-4D97-AF65-F5344CB8AC3E}">
        <p14:creationId xmlns:p14="http://schemas.microsoft.com/office/powerpoint/2010/main" val="331911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4A8195-2870-4C8E-BB11-271162DAF742}"/>
              </a:ext>
            </a:extLst>
          </p:cNvPr>
          <p:cNvSpPr>
            <a:spLocks noGrp="1"/>
          </p:cNvSpPr>
          <p:nvPr>
            <p:ph type="title"/>
          </p:nvPr>
        </p:nvSpPr>
        <p:spPr>
          <a:xfrm>
            <a:off x="5381626" y="484632"/>
            <a:ext cx="6288404" cy="1088136"/>
          </a:xfrm>
        </p:spPr>
        <p:txBody>
          <a:bodyPr/>
          <a:lstStyle/>
          <a:p>
            <a:r>
              <a:rPr lang="en-US" dirty="0">
                <a:latin typeface="Calibri" panose="020F0502020204030204" pitchFamily="34" charset="0"/>
                <a:cs typeface="Calibri" panose="020F0502020204030204" pitchFamily="34" charset="0"/>
              </a:rPr>
              <a:t>Language services</a:t>
            </a:r>
          </a:p>
        </p:txBody>
      </p:sp>
      <p:sp>
        <p:nvSpPr>
          <p:cNvPr id="6" name="Content Placeholder 5">
            <a:extLst>
              <a:ext uri="{FF2B5EF4-FFF2-40B4-BE49-F238E27FC236}">
                <a16:creationId xmlns:a16="http://schemas.microsoft.com/office/drawing/2014/main" id="{D46CFEDE-EB4E-4577-82DE-23B4E6B8D8F7}"/>
              </a:ext>
            </a:extLst>
          </p:cNvPr>
          <p:cNvSpPr>
            <a:spLocks noGrp="1"/>
          </p:cNvSpPr>
          <p:nvPr>
            <p:ph idx="1"/>
          </p:nvPr>
        </p:nvSpPr>
        <p:spPr>
          <a:xfrm>
            <a:off x="1200149" y="2171699"/>
            <a:ext cx="10163175" cy="4048126"/>
          </a:xfrm>
        </p:spPr>
        <p:txBody>
          <a:bodyPr>
            <a:normAutofit fontScale="92500" lnSpcReduction="10000"/>
          </a:bodyPr>
          <a:lstStyle/>
          <a:p>
            <a:pPr marL="45720" indent="0">
              <a:spcBef>
                <a:spcPts val="0"/>
              </a:spcBef>
              <a:spcAft>
                <a:spcPts val="600"/>
              </a:spcAft>
              <a:buNone/>
            </a:pPr>
            <a:r>
              <a:rPr lang="en-US" dirty="0">
                <a:latin typeface="Calibri" panose="020F0502020204030204" pitchFamily="34" charset="0"/>
                <a:cs typeface="Calibri" panose="020F0502020204030204" pitchFamily="34" charset="0"/>
              </a:rPr>
              <a:t>The following election materials will be translated into Spanish and will be available at all our voting locations:</a:t>
            </a:r>
          </a:p>
          <a:p>
            <a:pPr>
              <a:spcBef>
                <a:spcPts val="0"/>
              </a:spcBef>
              <a:spcAft>
                <a:spcPts val="600"/>
              </a:spcAft>
            </a:pPr>
            <a:r>
              <a:rPr lang="en-US" dirty="0">
                <a:latin typeface="Calibri" panose="020F0502020204030204" pitchFamily="34" charset="0"/>
                <a:cs typeface="Calibri" panose="020F0502020204030204" pitchFamily="34" charset="0"/>
              </a:rPr>
              <a:t>A Spanish version of the ballot on the tablet</a:t>
            </a:r>
          </a:p>
          <a:p>
            <a:pPr>
              <a:spcBef>
                <a:spcPts val="0"/>
              </a:spcBef>
              <a:spcAft>
                <a:spcPts val="600"/>
              </a:spcAft>
            </a:pPr>
            <a:r>
              <a:rPr lang="en-US" dirty="0">
                <a:latin typeface="Calibri" panose="020F0502020204030204" pitchFamily="34" charset="0"/>
                <a:cs typeface="Calibri" panose="020F0502020204030204" pitchFamily="34" charset="0"/>
              </a:rPr>
              <a:t>Voting Instructions</a:t>
            </a:r>
          </a:p>
          <a:p>
            <a:pPr>
              <a:spcBef>
                <a:spcPts val="0"/>
              </a:spcBef>
              <a:spcAft>
                <a:spcPts val="600"/>
              </a:spcAft>
            </a:pPr>
            <a:r>
              <a:rPr lang="en-US" dirty="0">
                <a:latin typeface="Calibri" panose="020F0502020204030204" pitchFamily="34" charset="0"/>
                <a:cs typeface="Calibri" panose="020F0502020204030204" pitchFamily="34" charset="0"/>
              </a:rPr>
              <a:t>State Voter Information Guide</a:t>
            </a:r>
          </a:p>
          <a:p>
            <a:pPr>
              <a:spcBef>
                <a:spcPts val="0"/>
              </a:spcBef>
              <a:spcAft>
                <a:spcPts val="600"/>
              </a:spcAft>
            </a:pPr>
            <a:r>
              <a:rPr lang="en-US" dirty="0">
                <a:latin typeface="Calibri" panose="020F0502020204030204" pitchFamily="34" charset="0"/>
                <a:cs typeface="Calibri" panose="020F0502020204030204" pitchFamily="34" charset="0"/>
              </a:rPr>
              <a:t>Voter Bill of Rights</a:t>
            </a:r>
          </a:p>
          <a:p>
            <a:pPr marL="45720" indent="0">
              <a:buNone/>
            </a:pPr>
            <a:r>
              <a:rPr lang="en-US" b="1" dirty="0">
                <a:latin typeface="Calibri" panose="020F0502020204030204" pitchFamily="34" charset="0"/>
                <a:cs typeface="Calibri" panose="020F0502020204030204" pitchFamily="34" charset="0"/>
              </a:rPr>
              <a:t>Assistance with voting</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As a voter, you may bring up to two individuals with you to your polling place to help you cast your ballot if those individuals do not represent your employer or your union. Your polling place may have poll workers ready to assist you who speak Spanish.</a:t>
            </a:r>
          </a:p>
          <a:p>
            <a:pPr marL="45720" indent="0">
              <a:buNone/>
            </a:pPr>
            <a:r>
              <a:rPr lang="en-US" b="1" dirty="0">
                <a:latin typeface="Calibri" panose="020F0502020204030204" pitchFamily="34" charset="0"/>
                <a:cs typeface="Calibri" panose="020F0502020204030204" pitchFamily="34" charset="0"/>
              </a:rPr>
              <a:t>Spanish ballot will be mailed to you</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Since all voters will be mailed a ballot for the November election, we will also mail you a copy of your ballot in Spanish. It will be in a separate mailing from your official ballot. </a:t>
            </a:r>
          </a:p>
          <a:p>
            <a:endParaRPr lang="en-US" dirty="0"/>
          </a:p>
        </p:txBody>
      </p:sp>
      <p:pic>
        <p:nvPicPr>
          <p:cNvPr id="8" name="Picture 7" descr="A picture containing drawing&#10;&#10;Description automatically generated">
            <a:extLst>
              <a:ext uri="{FF2B5EF4-FFF2-40B4-BE49-F238E27FC236}">
                <a16:creationId xmlns:a16="http://schemas.microsoft.com/office/drawing/2014/main" id="{11FB36F9-412F-41C2-91AD-7DF86B344B15}"/>
              </a:ext>
            </a:extLst>
          </p:cNvPr>
          <p:cNvPicPr>
            <a:picLocks noChangeAspect="1"/>
          </p:cNvPicPr>
          <p:nvPr/>
        </p:nvPicPr>
        <p:blipFill>
          <a:blip r:embed="rId2"/>
          <a:stretch>
            <a:fillRect/>
          </a:stretch>
        </p:blipFill>
        <p:spPr>
          <a:xfrm>
            <a:off x="1314451" y="500634"/>
            <a:ext cx="3945337" cy="1371600"/>
          </a:xfrm>
          <a:prstGeom prst="rect">
            <a:avLst/>
          </a:prstGeom>
        </p:spPr>
      </p:pic>
    </p:spTree>
    <p:extLst>
      <p:ext uri="{BB962C8B-B14F-4D97-AF65-F5344CB8AC3E}">
        <p14:creationId xmlns:p14="http://schemas.microsoft.com/office/powerpoint/2010/main" val="75245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a:latin typeface="Calibri" panose="020F0502020204030204" pitchFamily="34" charset="0"/>
                <a:cs typeface="Calibri" panose="020F0502020204030204" pitchFamily="34" charset="0"/>
              </a:rPr>
              <a:t>VoteMobile</a:t>
            </a:r>
            <a:r>
              <a:rPr lang="en-US" dirty="0">
                <a:latin typeface="Calibri" panose="020F0502020204030204" pitchFamily="34" charset="0"/>
                <a:cs typeface="Calibri" panose="020F0502020204030204" pitchFamily="34" charset="0"/>
              </a:rPr>
              <a:t> – can go anywhere </a:t>
            </a:r>
          </a:p>
        </p:txBody>
      </p:sp>
      <p:pic>
        <p:nvPicPr>
          <p:cNvPr id="4" name="Content Placeholder 3" descr="Mobile voting trailer">
            <a:extLst>
              <a:ext uri="{FF2B5EF4-FFF2-40B4-BE49-F238E27FC236}">
                <a16:creationId xmlns:a16="http://schemas.microsoft.com/office/drawing/2014/main" id="{D4989F51-044E-43FE-BFB3-D65EC521499D}"/>
              </a:ext>
            </a:extLst>
          </p:cNvPr>
          <p:cNvPicPr>
            <a:picLocks noGrp="1" noChangeAspect="1"/>
          </p:cNvPicPr>
          <p:nvPr>
            <p:ph idx="1"/>
          </p:nvPr>
        </p:nvPicPr>
        <p:blipFill>
          <a:blip r:embed="rId2"/>
          <a:srcRect/>
          <a:stretch/>
        </p:blipFill>
        <p:spPr>
          <a:xfrm>
            <a:off x="1480842" y="1489323"/>
            <a:ext cx="5522382" cy="4141787"/>
          </a:xfrm>
        </p:spPr>
      </p:pic>
      <p:sp>
        <p:nvSpPr>
          <p:cNvPr id="5" name="TextBox 4">
            <a:extLst>
              <a:ext uri="{FF2B5EF4-FFF2-40B4-BE49-F238E27FC236}">
                <a16:creationId xmlns:a16="http://schemas.microsoft.com/office/drawing/2014/main" id="{6BDDF9E4-EF96-42C3-B4BD-90D7D8023E71}"/>
              </a:ext>
            </a:extLst>
          </p:cNvPr>
          <p:cNvSpPr txBox="1"/>
          <p:nvPr/>
        </p:nvSpPr>
        <p:spPr>
          <a:xfrm>
            <a:off x="7348756" y="1489323"/>
            <a:ext cx="4219662" cy="2308324"/>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Ideas??</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Davenport</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Bonny Doon</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Summit</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Residential care facilities</a:t>
            </a:r>
          </a:p>
          <a:p>
            <a:endParaRPr lang="en-US" dirty="0"/>
          </a:p>
          <a:p>
            <a:endParaRPr lang="en-US" dirty="0"/>
          </a:p>
        </p:txBody>
      </p:sp>
    </p:spTree>
    <p:extLst>
      <p:ext uri="{BB962C8B-B14F-4D97-AF65-F5344CB8AC3E}">
        <p14:creationId xmlns:p14="http://schemas.microsoft.com/office/powerpoint/2010/main" val="21272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5AD7-3BAA-427B-ABD4-87D4E8897A88}"/>
              </a:ext>
            </a:extLst>
          </p:cNvPr>
          <p:cNvSpPr>
            <a:spLocks noGrp="1"/>
          </p:cNvSpPr>
          <p:nvPr>
            <p:ph type="title"/>
          </p:nvPr>
        </p:nvSpPr>
        <p:spPr>
          <a:xfrm>
            <a:off x="4718210" y="265176"/>
            <a:ext cx="6132669" cy="1088136"/>
          </a:xfrm>
        </p:spPr>
        <p:txBody>
          <a:bodyPr/>
          <a:lstStyle/>
          <a:p>
            <a:r>
              <a:rPr lang="en-US" dirty="0">
                <a:latin typeface="Calibri" panose="020F0502020204030204" pitchFamily="34" charset="0"/>
                <a:cs typeface="Calibri" panose="020F0502020204030204" pitchFamily="34" charset="0"/>
              </a:rPr>
              <a:t>Ballot safety &amp; security</a:t>
            </a:r>
          </a:p>
        </p:txBody>
      </p:sp>
      <p:sp>
        <p:nvSpPr>
          <p:cNvPr id="3" name="Content Placeholder 2">
            <a:extLst>
              <a:ext uri="{FF2B5EF4-FFF2-40B4-BE49-F238E27FC236}">
                <a16:creationId xmlns:a16="http://schemas.microsoft.com/office/drawing/2014/main" id="{937E7378-9357-4906-BB27-CD70290CF161}"/>
              </a:ext>
            </a:extLst>
          </p:cNvPr>
          <p:cNvSpPr>
            <a:spLocks noGrp="1"/>
          </p:cNvSpPr>
          <p:nvPr>
            <p:ph sz="half" idx="1"/>
          </p:nvPr>
        </p:nvSpPr>
        <p:spPr>
          <a:xfrm>
            <a:off x="1341119" y="1917136"/>
            <a:ext cx="8776003" cy="2865008"/>
          </a:xfrm>
        </p:spPr>
        <p:txBody>
          <a:bodyPr/>
          <a:lstStyle/>
          <a:p>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Postmark + 17 (new law)</a:t>
            </a:r>
            <a:b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Ballots that are postmarked on or before Election Day or are time stamped or date stamped by a bona fide private mail delivery company on or before Election Day and received by the county elections official by the 17th day after the election – November 20 – shall be considered received on time. </a:t>
            </a:r>
          </a:p>
          <a:p>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In March 2020, 70,678 vote-by-mail ballots were cast</a:t>
            </a:r>
          </a:p>
          <a:p>
            <a:pPr lvl="1"/>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852 </a:t>
            </a: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ballots were challenged</a:t>
            </a:r>
          </a:p>
          <a:p>
            <a:pPr lvl="1"/>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632 were due to arriving too late, 76.6% of those challenged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6" name="Content Placeholder 5" descr="Vote Safe Santa Cruz&#10;&#10;Description automatically generated">
            <a:extLst>
              <a:ext uri="{FF2B5EF4-FFF2-40B4-BE49-F238E27FC236}">
                <a16:creationId xmlns:a16="http://schemas.microsoft.com/office/drawing/2014/main" id="{84A9830E-86E7-43A5-8160-E93F3208A1D0}"/>
              </a:ext>
            </a:extLst>
          </p:cNvPr>
          <p:cNvPicPr>
            <a:picLocks noGrp="1" noChangeAspect="1"/>
          </p:cNvPicPr>
          <p:nvPr>
            <p:ph sz="half" idx="2"/>
          </p:nvPr>
        </p:nvPicPr>
        <p:blipFill>
          <a:blip r:embed="rId2"/>
          <a:stretch>
            <a:fillRect/>
          </a:stretch>
        </p:blipFill>
        <p:spPr>
          <a:xfrm>
            <a:off x="1493239" y="360072"/>
            <a:ext cx="3224971" cy="1212696"/>
          </a:xfrm>
        </p:spPr>
      </p:pic>
    </p:spTree>
    <p:extLst>
      <p:ext uri="{BB962C8B-B14F-4D97-AF65-F5344CB8AC3E}">
        <p14:creationId xmlns:p14="http://schemas.microsoft.com/office/powerpoint/2010/main" val="42824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E833E8-2172-4833-AF4B-2DFC7AE0FCEB}"/>
              </a:ext>
            </a:extLst>
          </p:cNvPr>
          <p:cNvSpPr>
            <a:spLocks noGrp="1"/>
          </p:cNvSpPr>
          <p:nvPr>
            <p:ph type="title"/>
          </p:nvPr>
        </p:nvSpPr>
        <p:spPr/>
        <p:txBody>
          <a:bodyPr>
            <a:normAutofit fontScale="90000"/>
          </a:bodyPr>
          <a:lstStyle/>
          <a:p>
            <a:r>
              <a:rPr lang="en-US" sz="4000" dirty="0">
                <a:solidFill>
                  <a:schemeClr val="accent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The signature on the ballot envelope is compared to the signature on file by humans</a:t>
            </a:r>
            <a:endParaRPr lang="en-US" dirty="0">
              <a:solidFill>
                <a:schemeClr val="accent2">
                  <a:lumMod val="75000"/>
                </a:schemeClr>
              </a:solidFill>
            </a:endParaRPr>
          </a:p>
        </p:txBody>
      </p:sp>
      <p:sp>
        <p:nvSpPr>
          <p:cNvPr id="6" name="Content Placeholder 5">
            <a:extLst>
              <a:ext uri="{FF2B5EF4-FFF2-40B4-BE49-F238E27FC236}">
                <a16:creationId xmlns:a16="http://schemas.microsoft.com/office/drawing/2014/main" id="{FAF243AA-3D72-41D6-8E81-68FCDC80DA0E}"/>
              </a:ext>
            </a:extLst>
          </p:cNvPr>
          <p:cNvSpPr>
            <a:spLocks noGrp="1"/>
          </p:cNvSpPr>
          <p:nvPr>
            <p:ph idx="1"/>
          </p:nvPr>
        </p:nvSpPr>
        <p:spPr>
          <a:xfrm>
            <a:off x="1341120" y="1572768"/>
            <a:ext cx="5722410" cy="4142232"/>
          </a:xfrm>
        </p:spPr>
        <p:txBody>
          <a:bodyPr>
            <a:normAutofit/>
          </a:bodyPr>
          <a:lstStyle/>
          <a:p>
            <a:pPr marL="285750" indent="-285750">
              <a:lnSpc>
                <a:spcPct val="107000"/>
              </a:lnSpc>
              <a:spcBef>
                <a:spcPts val="0"/>
              </a:spcBef>
              <a:spcAft>
                <a:spcPts val="6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tab covering your signature will be pealed off by staff when your ballot arrives. </a:t>
            </a:r>
          </a:p>
          <a:p>
            <a:pPr marL="285750" indent="-285750">
              <a:lnSpc>
                <a:spcPct val="107000"/>
              </a:lnSpc>
              <a:spcBef>
                <a:spcPts val="0"/>
              </a:spcBef>
              <a:spcAft>
                <a:spcPts val="6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will then be sent through a ballot processing machine that will capture the signature digitally. </a:t>
            </a:r>
          </a:p>
          <a:p>
            <a:pPr marL="285750" indent="-285750">
              <a:lnSpc>
                <a:spcPct val="107000"/>
              </a:lnSpc>
              <a:spcBef>
                <a:spcPts val="0"/>
              </a:spcBef>
              <a:spcAft>
                <a:spcPts val="6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 elections clerk at a computer station can compare the signature on the envelope to the signature we have on file from the voter registration card or </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mail ballots from past elections. </a:t>
            </a:r>
          </a:p>
          <a:p>
            <a:pPr marL="285750" indent="-285750">
              <a:lnSpc>
                <a:spcPct val="107000"/>
              </a:lnSpc>
              <a:spcBef>
                <a:spcPts val="0"/>
              </a:spcBef>
              <a:spcAft>
                <a:spcPts val="6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computer displays 5 voters’ signatures at a time. </a:t>
            </a:r>
          </a:p>
        </p:txBody>
      </p:sp>
      <p:pic>
        <p:nvPicPr>
          <p:cNvPr id="8" name="Picture 7" descr="A person signing their ballot envelope&#10;&#10;Description automatically generated">
            <a:extLst>
              <a:ext uri="{FF2B5EF4-FFF2-40B4-BE49-F238E27FC236}">
                <a16:creationId xmlns:a16="http://schemas.microsoft.com/office/drawing/2014/main" id="{0868E508-42DA-4B46-9940-377FE5CB3701}"/>
              </a:ext>
            </a:extLst>
          </p:cNvPr>
          <p:cNvPicPr>
            <a:picLocks noChangeAspect="1"/>
          </p:cNvPicPr>
          <p:nvPr/>
        </p:nvPicPr>
        <p:blipFill>
          <a:blip r:embed="rId2"/>
          <a:stretch>
            <a:fillRect/>
          </a:stretch>
        </p:blipFill>
        <p:spPr>
          <a:xfrm>
            <a:off x="7259397" y="1460724"/>
            <a:ext cx="3777630" cy="3774008"/>
          </a:xfrm>
          <a:prstGeom prst="rect">
            <a:avLst/>
          </a:prstGeom>
        </p:spPr>
      </p:pic>
    </p:spTree>
    <p:extLst>
      <p:ext uri="{BB962C8B-B14F-4D97-AF65-F5344CB8AC3E}">
        <p14:creationId xmlns:p14="http://schemas.microsoft.com/office/powerpoint/2010/main" val="131364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D9D2-5975-49AB-AF05-5E342DC896B4}"/>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What if my signature has changed?</a:t>
            </a:r>
          </a:p>
        </p:txBody>
      </p:sp>
      <p:sp>
        <p:nvSpPr>
          <p:cNvPr id="3" name="Content Placeholder 2">
            <a:extLst>
              <a:ext uri="{FF2B5EF4-FFF2-40B4-BE49-F238E27FC236}">
                <a16:creationId xmlns:a16="http://schemas.microsoft.com/office/drawing/2014/main" id="{D1045C83-472E-4BA2-8CED-DEA845424F18}"/>
              </a:ext>
            </a:extLst>
          </p:cNvPr>
          <p:cNvSpPr>
            <a:spLocks noGrp="1"/>
          </p:cNvSpPr>
          <p:nvPr>
            <p:ph idx="1"/>
          </p:nvPr>
        </p:nvSpPr>
        <p:spPr>
          <a:xfrm>
            <a:off x="1341120" y="1572768"/>
            <a:ext cx="6166104" cy="4142232"/>
          </a:xfrm>
        </p:spPr>
        <p:txBody>
          <a:bodyPr/>
          <a:lstStyle/>
          <a:p>
            <a:r>
              <a:rPr lang="en-US" dirty="0">
                <a:latin typeface="Calibri" panose="020F0502020204030204" pitchFamily="34" charset="0"/>
                <a:cs typeface="Calibri" panose="020F0502020204030204" pitchFamily="34" charset="0"/>
              </a:rPr>
              <a:t>We know sigs change, and we can tell if someone has aged and it has effected the handwriting. </a:t>
            </a:r>
          </a:p>
          <a:p>
            <a:r>
              <a:rPr lang="en-US" dirty="0">
                <a:latin typeface="Calibri" panose="020F0502020204030204" pitchFamily="34" charset="0"/>
                <a:cs typeface="Calibri" panose="020F0502020204030204" pitchFamily="34" charset="0"/>
              </a:rPr>
              <a:t>In March out of 70,678 vote-by-mail ballots cast:</a:t>
            </a:r>
          </a:p>
          <a:p>
            <a:pPr lvl="1"/>
            <a:r>
              <a:rPr lang="en-US" dirty="0">
                <a:latin typeface="Calibri" panose="020F0502020204030204" pitchFamily="34" charset="0"/>
                <a:cs typeface="Calibri" panose="020F0502020204030204" pitchFamily="34" charset="0"/>
              </a:rPr>
              <a:t>108 (.0015%) were challenged for no signature (77 were cured)</a:t>
            </a:r>
          </a:p>
          <a:p>
            <a:pPr lvl="1"/>
            <a:r>
              <a:rPr lang="en-US" dirty="0">
                <a:latin typeface="Calibri" panose="020F0502020204030204" pitchFamily="34" charset="0"/>
                <a:cs typeface="Calibri" panose="020F0502020204030204" pitchFamily="34" charset="0"/>
              </a:rPr>
              <a:t>95 (.0013%) were challenged because the signature did not compare (35 were cured)</a:t>
            </a:r>
          </a:p>
          <a:p>
            <a:r>
              <a:rPr lang="en-US" dirty="0">
                <a:latin typeface="Calibri" panose="020F0502020204030204" pitchFamily="34" charset="0"/>
                <a:cs typeface="Calibri" panose="020F0502020204030204" pitchFamily="34" charset="0"/>
              </a:rPr>
              <a:t>Staff has attended signature verification training classes.</a:t>
            </a:r>
          </a:p>
        </p:txBody>
      </p:sp>
      <p:pic>
        <p:nvPicPr>
          <p:cNvPr id="5" name="Picture 4">
            <a:extLst>
              <a:ext uri="{FF2B5EF4-FFF2-40B4-BE49-F238E27FC236}">
                <a16:creationId xmlns:a16="http://schemas.microsoft.com/office/drawing/2014/main" id="{03A614CD-893E-4BFF-BAFD-78800BBA416F}"/>
              </a:ext>
            </a:extLst>
          </p:cNvPr>
          <p:cNvPicPr>
            <a:picLocks noChangeAspect="1"/>
          </p:cNvPicPr>
          <p:nvPr/>
        </p:nvPicPr>
        <p:blipFill>
          <a:blip r:embed="rId2"/>
          <a:stretch>
            <a:fillRect/>
          </a:stretch>
        </p:blipFill>
        <p:spPr>
          <a:xfrm>
            <a:off x="7507224" y="1511141"/>
            <a:ext cx="4149187" cy="3835718"/>
          </a:xfrm>
          <a:prstGeom prst="rect">
            <a:avLst/>
          </a:prstGeom>
        </p:spPr>
      </p:pic>
    </p:spTree>
    <p:extLst>
      <p:ext uri="{BB962C8B-B14F-4D97-AF65-F5344CB8AC3E}">
        <p14:creationId xmlns:p14="http://schemas.microsoft.com/office/powerpoint/2010/main" val="147529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5C8CA-4EF9-4AB6-9C61-C93582080628}"/>
              </a:ext>
            </a:extLst>
          </p:cNvPr>
          <p:cNvSpPr>
            <a:spLocks noGrp="1"/>
          </p:cNvSpPr>
          <p:nvPr>
            <p:ph type="title"/>
          </p:nvPr>
        </p:nvSpPr>
        <p:spPr/>
        <p:txBody>
          <a:bodyPr>
            <a:normAutofit/>
          </a:bodyPr>
          <a:lstStyle/>
          <a:p>
            <a:r>
              <a:rPr lang="en-US" sz="4000" dirty="0">
                <a:solidFill>
                  <a:schemeClr val="accent2">
                    <a:lumMod val="75000"/>
                  </a:schemeClr>
                </a:solidFill>
                <a:effectLst/>
                <a:latin typeface="Calibri" panose="020F0502020204030204" pitchFamily="34" charset="0"/>
                <a:ea typeface="Calibri" panose="020F0502020204030204" pitchFamily="34" charset="0"/>
              </a:rPr>
              <a:t>In comparing signatures we consider:</a:t>
            </a:r>
            <a:endParaRPr lang="en-US" dirty="0">
              <a:solidFill>
                <a:schemeClr val="accent2">
                  <a:lumMod val="75000"/>
                </a:schemeClr>
              </a:solidFill>
            </a:endParaRPr>
          </a:p>
        </p:txBody>
      </p:sp>
      <p:sp>
        <p:nvSpPr>
          <p:cNvPr id="3" name="Content Placeholder 2">
            <a:extLst>
              <a:ext uri="{FF2B5EF4-FFF2-40B4-BE49-F238E27FC236}">
                <a16:creationId xmlns:a16="http://schemas.microsoft.com/office/drawing/2014/main" id="{0C042C06-FF8F-49DE-9B97-81ABEDA90B77}"/>
              </a:ext>
            </a:extLst>
          </p:cNvPr>
          <p:cNvSpPr>
            <a:spLocks noGrp="1"/>
          </p:cNvSpPr>
          <p:nvPr>
            <p:ph idx="1"/>
          </p:nvPr>
        </p:nvSpPr>
        <p:spPr>
          <a:xfrm>
            <a:off x="1341120" y="1572768"/>
            <a:ext cx="7308341" cy="4142232"/>
          </a:xfrm>
        </p:spPr>
        <p:txBody>
          <a:bodyPr>
            <a:normAutofit fontScale="92500" lnSpcReduction="20000"/>
          </a:bodyPr>
          <a:lstStyle/>
          <a:p>
            <a:pPr marL="285750" indent="-285750">
              <a:lnSpc>
                <a:spcPct val="110000"/>
              </a:lnSpc>
              <a:spcBef>
                <a:spcPts val="0"/>
              </a:spcBef>
            </a:pPr>
            <a:r>
              <a:rPr lang="en-US" sz="1800" dirty="0">
                <a:effectLst/>
                <a:latin typeface="Calibri" panose="020F0502020204030204" pitchFamily="34" charset="0"/>
                <a:ea typeface="Calibri" panose="020F0502020204030204" pitchFamily="34" charset="0"/>
              </a:rPr>
              <a:t>Slant of the signature.</a:t>
            </a:r>
          </a:p>
          <a:p>
            <a:pPr marL="285750" indent="-285750">
              <a:lnSpc>
                <a:spcPct val="110000"/>
              </a:lnSpc>
              <a:spcBef>
                <a:spcPts val="0"/>
              </a:spcBef>
            </a:pPr>
            <a:r>
              <a:rPr lang="en-US" sz="1800" dirty="0">
                <a:effectLst/>
                <a:latin typeface="Calibri" panose="020F0502020204030204" pitchFamily="34" charset="0"/>
                <a:ea typeface="Calibri" panose="020F0502020204030204" pitchFamily="34" charset="0"/>
              </a:rPr>
              <a:t>Signature is printed or in cursive.</a:t>
            </a:r>
          </a:p>
          <a:p>
            <a:pPr marL="285750" indent="-285750">
              <a:lnSpc>
                <a:spcPct val="110000"/>
              </a:lnSpc>
              <a:spcBef>
                <a:spcPts val="0"/>
              </a:spcBef>
            </a:pPr>
            <a:r>
              <a:rPr lang="en-US" sz="1800" dirty="0">
                <a:effectLst/>
                <a:latin typeface="Calibri" panose="020F0502020204030204" pitchFamily="34" charset="0"/>
                <a:ea typeface="Calibri" panose="020F0502020204030204" pitchFamily="34" charset="0"/>
              </a:rPr>
              <a:t>Size, proportions, or scale.</a:t>
            </a:r>
          </a:p>
          <a:p>
            <a:pPr marL="285750" indent="-285750">
              <a:lnSpc>
                <a:spcPct val="110000"/>
              </a:lnSpc>
              <a:spcBef>
                <a:spcPts val="0"/>
              </a:spcBef>
            </a:pPr>
            <a:r>
              <a:rPr lang="en-US" sz="1800" dirty="0">
                <a:effectLst/>
                <a:latin typeface="Calibri" panose="020F0502020204030204" pitchFamily="34" charset="0"/>
                <a:ea typeface="Calibri" panose="020F0502020204030204" pitchFamily="34" charset="0"/>
              </a:rPr>
              <a:t>Individual characteristics, such as how the “t’s” are crossed, “i’s” are dotted, or loops are made on the letters f, g, j, y, or z.</a:t>
            </a:r>
          </a:p>
          <a:p>
            <a:pPr marL="285750" indent="-285750">
              <a:lnSpc>
                <a:spcPct val="110000"/>
              </a:lnSpc>
              <a:spcBef>
                <a:spcPts val="0"/>
              </a:spcBef>
            </a:pPr>
            <a:r>
              <a:rPr lang="en-US" sz="1800" dirty="0">
                <a:effectLst/>
                <a:latin typeface="Calibri" panose="020F0502020204030204" pitchFamily="34" charset="0"/>
                <a:ea typeface="Calibri" panose="020F0502020204030204" pitchFamily="34" charset="0"/>
              </a:rPr>
              <a:t>Spacing between the letters within the first and/or last name and between first and last name.</a:t>
            </a:r>
          </a:p>
          <a:p>
            <a:pPr marL="285750" indent="-285750">
              <a:lnSpc>
                <a:spcPct val="110000"/>
              </a:lnSpc>
              <a:spcBef>
                <a:spcPts val="0"/>
              </a:spcBef>
            </a:pPr>
            <a:r>
              <a:rPr lang="en-US" sz="1800" dirty="0">
                <a:effectLst/>
                <a:latin typeface="Calibri" panose="020F0502020204030204" pitchFamily="34" charset="0"/>
                <a:ea typeface="Calibri" panose="020F0502020204030204" pitchFamily="34" charset="0"/>
              </a:rPr>
              <a:t>Line direction.</a:t>
            </a:r>
          </a:p>
          <a:p>
            <a:pPr marL="285750" indent="-285750">
              <a:lnSpc>
                <a:spcPct val="110000"/>
              </a:lnSpc>
              <a:spcBef>
                <a:spcPts val="0"/>
              </a:spcBef>
            </a:pPr>
            <a:r>
              <a:rPr lang="en-US" sz="1800" dirty="0">
                <a:effectLst/>
                <a:latin typeface="Calibri" panose="020F0502020204030204" pitchFamily="34" charset="0"/>
                <a:ea typeface="Calibri" panose="020F0502020204030204" pitchFamily="34" charset="0"/>
              </a:rPr>
              <a:t>Letter formations.</a:t>
            </a:r>
          </a:p>
          <a:p>
            <a:pPr marL="285750" indent="-285750">
              <a:lnSpc>
                <a:spcPct val="110000"/>
              </a:lnSpc>
              <a:spcBef>
                <a:spcPts val="0"/>
              </a:spcBef>
            </a:pPr>
            <a:r>
              <a:rPr lang="en-US" sz="1800" dirty="0">
                <a:effectLst/>
                <a:latin typeface="Calibri" panose="020F0502020204030204" pitchFamily="34" charset="0"/>
                <a:ea typeface="Calibri" panose="020F0502020204030204" pitchFamily="34" charset="0"/>
              </a:rPr>
              <a:t>Proportion or ratio of the letters in the signature.</a:t>
            </a:r>
          </a:p>
          <a:p>
            <a:pPr marL="285750" indent="-285750">
              <a:lnSpc>
                <a:spcPct val="110000"/>
              </a:lnSpc>
              <a:spcBef>
                <a:spcPts val="0"/>
              </a:spcBef>
            </a:pPr>
            <a:r>
              <a:rPr lang="en-US" sz="1800" dirty="0">
                <a:effectLst/>
                <a:latin typeface="Calibri" panose="020F0502020204030204" pitchFamily="34" charset="0"/>
                <a:ea typeface="Calibri" panose="020F0502020204030204" pitchFamily="34" charset="0"/>
              </a:rPr>
              <a:t>Initial strokes and connecting strokes of the signature.</a:t>
            </a:r>
          </a:p>
          <a:p>
            <a:pPr marL="285750" indent="-285750">
              <a:lnSpc>
                <a:spcPct val="110000"/>
              </a:lnSpc>
              <a:spcBef>
                <a:spcPts val="0"/>
              </a:spcBef>
            </a:pPr>
            <a:r>
              <a:rPr lang="en-US" sz="1800" dirty="0">
                <a:effectLst/>
                <a:latin typeface="Calibri" panose="020F0502020204030204" pitchFamily="34" charset="0"/>
                <a:ea typeface="Calibri" panose="020F0502020204030204" pitchFamily="34" charset="0"/>
              </a:rPr>
              <a:t>Similar endings such as an abrupt end, a long tail, or loop back around.</a:t>
            </a:r>
          </a:p>
          <a:p>
            <a:pPr marL="285750" indent="-285750">
              <a:lnSpc>
                <a:spcPct val="110000"/>
              </a:lnSpc>
              <a:spcBef>
                <a:spcPts val="0"/>
              </a:spcBef>
            </a:pPr>
            <a:r>
              <a:rPr lang="en-US" sz="1800" dirty="0">
                <a:effectLst/>
                <a:latin typeface="Calibri" panose="020F0502020204030204" pitchFamily="34" charset="0"/>
                <a:ea typeface="Calibri" panose="020F0502020204030204" pitchFamily="34" charset="0"/>
              </a:rPr>
              <a:t>Speed of the writing.</a:t>
            </a:r>
          </a:p>
          <a:p>
            <a:pPr marL="285750" indent="-285750">
              <a:lnSpc>
                <a:spcPct val="110000"/>
              </a:lnSpc>
              <a:spcBef>
                <a:spcPts val="0"/>
              </a:spcBef>
            </a:pPr>
            <a:r>
              <a:rPr lang="en-US" sz="1800" dirty="0">
                <a:effectLst/>
                <a:latin typeface="Calibri" panose="020F0502020204030204" pitchFamily="34" charset="0"/>
                <a:ea typeface="Calibri" panose="020F0502020204030204" pitchFamily="34" charset="0"/>
              </a:rPr>
              <a:t>Presence or absence of pen lifts.</a:t>
            </a:r>
          </a:p>
          <a:p>
            <a:pPr marL="285750" indent="-285750">
              <a:lnSpc>
                <a:spcPct val="110000"/>
              </a:lnSpc>
              <a:spcBef>
                <a:spcPts val="0"/>
              </a:spcBef>
            </a:pPr>
            <a:r>
              <a:rPr lang="en-US" sz="1800" dirty="0">
                <a:effectLst/>
                <a:latin typeface="Calibri" panose="020F0502020204030204" pitchFamily="34" charset="0"/>
                <a:ea typeface="Calibri" panose="020F0502020204030204" pitchFamily="34" charset="0"/>
              </a:rPr>
              <a:t>Surface of the location where the signature was made.</a:t>
            </a:r>
          </a:p>
          <a:p>
            <a:pPr marL="285750" indent="-285750">
              <a:lnSpc>
                <a:spcPct val="110000"/>
              </a:lnSpc>
              <a:spcBef>
                <a:spcPts val="0"/>
              </a:spcBef>
            </a:pPr>
            <a:r>
              <a:rPr lang="en-US" sz="1800" dirty="0">
                <a:effectLst/>
                <a:latin typeface="Calibri" panose="020F0502020204030204" pitchFamily="34" charset="0"/>
                <a:ea typeface="Calibri" panose="020F0502020204030204" pitchFamily="34" charset="0"/>
              </a:rPr>
              <a:t>Any other noticeable discrepancy such as misspelled names.</a:t>
            </a:r>
          </a:p>
          <a:p>
            <a:pPr marL="285750" indent="-285750">
              <a:lnSpc>
                <a:spcPct val="110000"/>
              </a:lnSpc>
              <a:spcBef>
                <a:spcPts val="0"/>
              </a:spcBef>
            </a:pPr>
            <a:r>
              <a:rPr lang="en-US" sz="1800" dirty="0">
                <a:latin typeface="Calibri" panose="020F0502020204030204" pitchFamily="34" charset="0"/>
                <a:ea typeface="Calibri" panose="020F0502020204030204" pitchFamily="34" charset="0"/>
              </a:rPr>
              <a:t>And, we will look at the printing</a:t>
            </a:r>
            <a:endParaRPr lang="en-US" sz="1800" dirty="0">
              <a:effectLst/>
              <a:latin typeface="Calibri" panose="020F0502020204030204" pitchFamily="34" charset="0"/>
              <a:ea typeface="Calibri" panose="020F0502020204030204" pitchFamily="34" charset="0"/>
            </a:endParaRPr>
          </a:p>
          <a:p>
            <a:endParaRPr lang="en-US" dirty="0"/>
          </a:p>
        </p:txBody>
      </p:sp>
      <p:pic>
        <p:nvPicPr>
          <p:cNvPr id="5" name="Picture 2" descr="Signature Verification Services at Rs 14000/unit | documents reviewing  service, डॉक्यूमेंट वेरिफिकेशन सर्विस | signature verification - Forensic  Detectives , New Delhi | ID: 21148718373">
            <a:extLst>
              <a:ext uri="{FF2B5EF4-FFF2-40B4-BE49-F238E27FC236}">
                <a16:creationId xmlns:a16="http://schemas.microsoft.com/office/drawing/2014/main" id="{FA1883C3-9AEF-439D-9EC8-D9D7A28747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9461" y="1935663"/>
            <a:ext cx="2960370" cy="2445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6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938F4-3E69-4F4C-94C4-59F20860A924}"/>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If your signature is challenged</a:t>
            </a:r>
          </a:p>
        </p:txBody>
      </p:sp>
      <p:sp>
        <p:nvSpPr>
          <p:cNvPr id="3" name="Content Placeholder 2">
            <a:extLst>
              <a:ext uri="{FF2B5EF4-FFF2-40B4-BE49-F238E27FC236}">
                <a16:creationId xmlns:a16="http://schemas.microsoft.com/office/drawing/2014/main" id="{04A14462-286B-4FDE-AE33-C9D2A88048E6}"/>
              </a:ext>
            </a:extLst>
          </p:cNvPr>
          <p:cNvSpPr>
            <a:spLocks noGrp="1"/>
          </p:cNvSpPr>
          <p:nvPr>
            <p:ph idx="1"/>
          </p:nvPr>
        </p:nvSpPr>
        <p:spPr>
          <a:xfrm>
            <a:off x="1341120" y="1572768"/>
            <a:ext cx="6175416" cy="4142232"/>
          </a:xfrm>
        </p:spPr>
        <p:txBody>
          <a:bodyPr>
            <a:normAutofit fontScale="85000" lnSpcReduction="20000"/>
          </a:bodyPr>
          <a:lstStyle/>
          <a:p>
            <a:pPr marL="285750" marR="0" indent="-285750">
              <a:lnSpc>
                <a:spcPct val="107000"/>
              </a:lnSpc>
              <a:spcBef>
                <a:spcPts val="0"/>
              </a:spcBef>
              <a:spcAft>
                <a:spcPts val="600"/>
              </a:spcAft>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your signature does not compare, a second elections official will inspect your signature. </a:t>
            </a:r>
          </a:p>
          <a:p>
            <a:pPr marL="285750" marR="0" indent="-285750">
              <a:lnSpc>
                <a:spcPct val="107000"/>
              </a:lnSpc>
              <a:spcBef>
                <a:spcPts val="0"/>
              </a:spcBef>
              <a:spcAft>
                <a:spcPts val="600"/>
              </a:spcAft>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they do not believe it compares, the County Clerk or the Assistant County Clerk will determine if your ballot should be challenged due to a signature that does not compare.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0"/>
              </a:spcBef>
              <a:spcAft>
                <a:spcPts val="600"/>
              </a:spcAft>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your ballot is challenged, you will be contacted using the information you provided on the ballot envelope. If you cannot be reached by telephone or email, we will mail you a letter with a Signature Verification Statement so you can cure your signature.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0"/>
              </a:spcBef>
              <a:spcAft>
                <a:spcPts val="600"/>
              </a:spcAft>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Signature Verification Statement may be returned to the county elections official by mail, FAX, email, hand-delivered, or dropped off at a voting location or drop box if we have contacted you before Election Day. </a:t>
            </a:r>
          </a:p>
          <a:p>
            <a:pPr marL="285750" indent="-285750">
              <a:lnSpc>
                <a:spcPct val="107000"/>
              </a:lnSpc>
              <a:spcBef>
                <a:spcPts val="0"/>
              </a:spcBef>
              <a:spcAft>
                <a:spcPts val="600"/>
              </a:spcAft>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Signature Verification Statement must be received by the elections official by Sunday, November 29.</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descr="Signature Verification Statement Form">
            <a:extLst>
              <a:ext uri="{FF2B5EF4-FFF2-40B4-BE49-F238E27FC236}">
                <a16:creationId xmlns:a16="http://schemas.microsoft.com/office/drawing/2014/main" id="{A5E4D1F3-A57D-4DC2-83DA-01C0FBB5AE00}"/>
              </a:ext>
            </a:extLst>
          </p:cNvPr>
          <p:cNvPicPr>
            <a:picLocks noChangeAspect="1"/>
          </p:cNvPicPr>
          <p:nvPr/>
        </p:nvPicPr>
        <p:blipFill>
          <a:blip r:embed="rId2"/>
          <a:stretch>
            <a:fillRect/>
          </a:stretch>
        </p:blipFill>
        <p:spPr>
          <a:xfrm>
            <a:off x="7784722" y="989901"/>
            <a:ext cx="3408697" cy="4484134"/>
          </a:xfrm>
          <a:prstGeom prst="rect">
            <a:avLst/>
          </a:prstGeom>
        </p:spPr>
      </p:pic>
    </p:spTree>
    <p:extLst>
      <p:ext uri="{BB962C8B-B14F-4D97-AF65-F5344CB8AC3E}">
        <p14:creationId xmlns:p14="http://schemas.microsoft.com/office/powerpoint/2010/main" val="311304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8F952-2D03-4112-9D41-15F79B7E07AB}"/>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If you forget to sign your ballot envelope</a:t>
            </a:r>
            <a:r>
              <a:rPr lang="en-US" dirty="0"/>
              <a:t>	</a:t>
            </a:r>
          </a:p>
        </p:txBody>
      </p:sp>
      <p:sp>
        <p:nvSpPr>
          <p:cNvPr id="3" name="Content Placeholder 2">
            <a:extLst>
              <a:ext uri="{FF2B5EF4-FFF2-40B4-BE49-F238E27FC236}">
                <a16:creationId xmlns:a16="http://schemas.microsoft.com/office/drawing/2014/main" id="{D746A76B-CBAB-49CC-B56B-DCA7314603CD}"/>
              </a:ext>
            </a:extLst>
          </p:cNvPr>
          <p:cNvSpPr>
            <a:spLocks noGrp="1"/>
          </p:cNvSpPr>
          <p:nvPr>
            <p:ph idx="1"/>
          </p:nvPr>
        </p:nvSpPr>
        <p:spPr>
          <a:xfrm>
            <a:off x="1341120" y="1572768"/>
            <a:ext cx="4053001" cy="4142232"/>
          </a:xfrm>
        </p:spPr>
        <p:txBody>
          <a:bodyPr/>
          <a:lstStyle/>
          <a:p>
            <a:r>
              <a:rPr lang="en-US" dirty="0">
                <a:latin typeface="Calibri" panose="020F0502020204030204" pitchFamily="34" charset="0"/>
                <a:cs typeface="Calibri" panose="020F0502020204030204" pitchFamily="34" charset="0"/>
              </a:rPr>
              <a:t>We will contact you and ask you to complete the Unsigned Ballot Envelope Statement so we can collect your signature and count your ballot. </a:t>
            </a:r>
          </a:p>
          <a:p>
            <a:r>
              <a:rPr lang="en-US" dirty="0">
                <a:latin typeface="Calibri" panose="020F0502020204030204" pitchFamily="34" charset="0"/>
                <a:cs typeface="Calibri" panose="020F0502020204030204" pitchFamily="34" charset="0"/>
              </a:rPr>
              <a:t>The Statement is due by Sunday, November 29.</a:t>
            </a:r>
          </a:p>
        </p:txBody>
      </p:sp>
      <p:pic>
        <p:nvPicPr>
          <p:cNvPr id="5" name="Picture 4" descr="Unsigned ballot envelope statement">
            <a:extLst>
              <a:ext uri="{FF2B5EF4-FFF2-40B4-BE49-F238E27FC236}">
                <a16:creationId xmlns:a16="http://schemas.microsoft.com/office/drawing/2014/main" id="{E13A6A5B-B29F-4C24-BBF8-94CE0DD3EC1D}"/>
              </a:ext>
            </a:extLst>
          </p:cNvPr>
          <p:cNvPicPr>
            <a:picLocks noChangeAspect="1"/>
          </p:cNvPicPr>
          <p:nvPr/>
        </p:nvPicPr>
        <p:blipFill>
          <a:blip r:embed="rId2"/>
          <a:stretch>
            <a:fillRect/>
          </a:stretch>
        </p:blipFill>
        <p:spPr>
          <a:xfrm>
            <a:off x="6095999" y="1296870"/>
            <a:ext cx="3395725" cy="4264259"/>
          </a:xfrm>
          <a:prstGeom prst="rect">
            <a:avLst/>
          </a:prstGeom>
        </p:spPr>
      </p:pic>
    </p:spTree>
    <p:extLst>
      <p:ext uri="{BB962C8B-B14F-4D97-AF65-F5344CB8AC3E}">
        <p14:creationId xmlns:p14="http://schemas.microsoft.com/office/powerpoint/2010/main" val="30758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0F129-CD0E-4F42-B515-D7978C880EA6}"/>
              </a:ext>
            </a:extLst>
          </p:cNvPr>
          <p:cNvSpPr>
            <a:spLocks noGrp="1"/>
          </p:cNvSpPr>
          <p:nvPr>
            <p:ph type="title"/>
          </p:nvPr>
        </p:nvSpPr>
        <p:spPr>
          <a:xfrm>
            <a:off x="4395607" y="598932"/>
            <a:ext cx="6325298" cy="1088136"/>
          </a:xfrm>
        </p:spPr>
        <p:txBody>
          <a:bodyPr>
            <a:normAutofit/>
          </a:bodyPr>
          <a:lstStyle/>
          <a:p>
            <a:r>
              <a:rPr lang="en-US" dirty="0">
                <a:latin typeface="Calibri" panose="020F0502020204030204" pitchFamily="34" charset="0"/>
                <a:cs typeface="Calibri" panose="020F0502020204030204" pitchFamily="34" charset="0"/>
              </a:rPr>
              <a:t>Welcome Tammy Patrick!</a:t>
            </a:r>
          </a:p>
        </p:txBody>
      </p:sp>
      <p:sp>
        <p:nvSpPr>
          <p:cNvPr id="3" name="Content Placeholder 2">
            <a:extLst>
              <a:ext uri="{FF2B5EF4-FFF2-40B4-BE49-F238E27FC236}">
                <a16:creationId xmlns:a16="http://schemas.microsoft.com/office/drawing/2014/main" id="{78EAC6C9-FC51-4B3F-AF60-93A1583EA2E5}"/>
              </a:ext>
            </a:extLst>
          </p:cNvPr>
          <p:cNvSpPr>
            <a:spLocks noGrp="1"/>
          </p:cNvSpPr>
          <p:nvPr>
            <p:ph idx="1"/>
          </p:nvPr>
        </p:nvSpPr>
        <p:spPr>
          <a:xfrm>
            <a:off x="1341119" y="2159074"/>
            <a:ext cx="9740737" cy="3555926"/>
          </a:xfrm>
        </p:spPr>
        <p:txBody>
          <a:bodyPr>
            <a:normAutofit fontScale="85000" lnSpcReduction="20000"/>
          </a:bodyPr>
          <a:lstStyle/>
          <a:p>
            <a:pPr marL="0" marR="0" indent="0" fontAlgn="base">
              <a:lnSpc>
                <a:spcPct val="120000"/>
              </a:lnSpc>
              <a:spcBef>
                <a:spcPts val="0"/>
              </a:spcBef>
              <a:spcAft>
                <a:spcPts val="0"/>
              </a:spcAft>
              <a:buNone/>
            </a:pPr>
            <a:r>
              <a:rPr lang="en-US" sz="1800" dirty="0">
                <a:effectLst/>
                <a:latin typeface="Calibri" panose="020F0502020204030204" pitchFamily="34" charset="0"/>
                <a:ea typeface="Times New Roman" panose="02020603050405020304" pitchFamily="18" charset="0"/>
                <a:cs typeface="Calibri" panose="020F0502020204030204" pitchFamily="34" charset="0"/>
              </a:rPr>
              <a:t>Tammy Patrick is a Senior Advisor to the Elections program at the Democracy Fund. Focusing on modern elections, Tammy joined the Democracy Fund in 2017 to help lead the effort to foster a voter-centric elections system and work to provide election officials across the country with the tools and knowledge they need to best serve their voters.  </a:t>
            </a:r>
          </a:p>
          <a:p>
            <a:pPr marL="0" marR="0" indent="0" fontAlgn="base">
              <a:lnSpc>
                <a:spcPct val="120000"/>
              </a:lnSpc>
              <a:spcBef>
                <a:spcPts val="0"/>
              </a:spcBef>
              <a:spcAft>
                <a:spcPts val="0"/>
              </a:spcAft>
              <a:buNone/>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p>
          <a:p>
            <a:pPr marL="0" marR="0" indent="0" fontAlgn="base">
              <a:lnSpc>
                <a:spcPct val="120000"/>
              </a:lnSpc>
              <a:spcBef>
                <a:spcPts val="0"/>
              </a:spcBef>
              <a:spcAft>
                <a:spcPts val="0"/>
              </a:spcAft>
              <a:buNone/>
            </a:pPr>
            <a:r>
              <a:rPr lang="en-US" sz="1800" dirty="0">
                <a:effectLst/>
                <a:latin typeface="Calibri" panose="020F0502020204030204" pitchFamily="34" charset="0"/>
                <a:ea typeface="Times New Roman" panose="02020603050405020304" pitchFamily="18" charset="0"/>
                <a:cs typeface="Calibri" panose="020F0502020204030204" pitchFamily="34" charset="0"/>
              </a:rPr>
              <a:t>In 2013 she was selected by President Obama to serve as a Commissioner on the Presidential Commission on Election Administration (PCEA) which led to a position at the Bipartisan Policy Center to further the work of the commission. Prior to that she was the Federal Compliance Officer for Maricopa County Elections Department for eleven years where she established herself as a collaborative partner for those seeking to improve the American voting experience, testifying in more than a dozen state legislatures as well as in both the House of Representatives and the United States Senate. </a:t>
            </a:r>
          </a:p>
          <a:p>
            <a:pPr marL="0" marR="0" indent="0" fontAlgn="base">
              <a:lnSpc>
                <a:spcPct val="120000"/>
              </a:lnSpc>
              <a:spcBef>
                <a:spcPts val="0"/>
              </a:spcBef>
              <a:spcAft>
                <a:spcPts val="0"/>
              </a:spcAft>
              <a:buNone/>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p>
          <a:p>
            <a:pPr marL="0" marR="0" indent="0" fontAlgn="base">
              <a:lnSpc>
                <a:spcPct val="120000"/>
              </a:lnSpc>
              <a:spcBef>
                <a:spcPts val="0"/>
              </a:spcBef>
              <a:spcAft>
                <a:spcPts val="0"/>
              </a:spcAft>
              <a:buNone/>
            </a:pPr>
            <a:r>
              <a:rPr lang="en-US" sz="1800" dirty="0">
                <a:effectLst/>
                <a:latin typeface="Calibri" panose="020F0502020204030204" pitchFamily="34" charset="0"/>
                <a:ea typeface="Times New Roman" panose="02020603050405020304" pitchFamily="18" charset="0"/>
                <a:cs typeface="Calibri" panose="020F0502020204030204" pitchFamily="34" charset="0"/>
              </a:rPr>
              <a:t>She serves as an adjunct professor at the University of Minnesota’s Humphrey School of Public Policy and has represented the National Association of Election Officials (Election Center) to the United States Postal Service’s Mailers Technical Advisory Committee (MTAC) for over a decade.  She holds a Bachelor’s Degree in American Studies from Purdue University and is certified by Auburn University as a Certified Elections Registration Administrator (CERA).  </a:t>
            </a:r>
          </a:p>
          <a:p>
            <a:endParaRPr lang="en-US" dirty="0"/>
          </a:p>
        </p:txBody>
      </p:sp>
      <p:pic>
        <p:nvPicPr>
          <p:cNvPr id="5" name="Picture 4" descr="Tammy Patrick&#10;&#10;Description automatically generated">
            <a:extLst>
              <a:ext uri="{FF2B5EF4-FFF2-40B4-BE49-F238E27FC236}">
                <a16:creationId xmlns:a16="http://schemas.microsoft.com/office/drawing/2014/main" id="{5F637307-A4B6-424C-9AF1-98B93826B7BE}"/>
              </a:ext>
            </a:extLst>
          </p:cNvPr>
          <p:cNvPicPr>
            <a:picLocks noChangeAspect="1"/>
          </p:cNvPicPr>
          <p:nvPr/>
        </p:nvPicPr>
        <p:blipFill>
          <a:blip r:embed="rId2"/>
          <a:stretch>
            <a:fillRect/>
          </a:stretch>
        </p:blipFill>
        <p:spPr>
          <a:xfrm>
            <a:off x="1471095" y="196051"/>
            <a:ext cx="2840847" cy="1893898"/>
          </a:xfrm>
          <a:prstGeom prst="rect">
            <a:avLst/>
          </a:prstGeom>
        </p:spPr>
      </p:pic>
    </p:spTree>
    <p:extLst>
      <p:ext uri="{BB962C8B-B14F-4D97-AF65-F5344CB8AC3E}">
        <p14:creationId xmlns:p14="http://schemas.microsoft.com/office/powerpoint/2010/main" val="97766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4E54A-7ECC-461F-80E8-90B354BABC68}"/>
              </a:ext>
            </a:extLst>
          </p:cNvPr>
          <p:cNvSpPr>
            <a:spLocks noGrp="1"/>
          </p:cNvSpPr>
          <p:nvPr>
            <p:ph type="title"/>
          </p:nvPr>
        </p:nvSpPr>
        <p:spPr/>
        <p:txBody>
          <a:bodyPr/>
          <a:lstStyle/>
          <a:p>
            <a:r>
              <a:rPr lang="en-US" sz="4000" dirty="0">
                <a:solidFill>
                  <a:schemeClr val="accent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No electioneering</a:t>
            </a:r>
            <a:endParaRPr lang="en-US" dirty="0">
              <a:solidFill>
                <a:schemeClr val="accent2">
                  <a:lumMod val="75000"/>
                </a:schemeClr>
              </a:solidFill>
            </a:endParaRPr>
          </a:p>
        </p:txBody>
      </p:sp>
      <p:sp>
        <p:nvSpPr>
          <p:cNvPr id="3" name="Content Placeholder 2">
            <a:extLst>
              <a:ext uri="{FF2B5EF4-FFF2-40B4-BE49-F238E27FC236}">
                <a16:creationId xmlns:a16="http://schemas.microsoft.com/office/drawing/2014/main" id="{404338B4-E96B-4C57-B764-ABAF2CFF347C}"/>
              </a:ext>
            </a:extLst>
          </p:cNvPr>
          <p:cNvSpPr>
            <a:spLocks noGrp="1"/>
          </p:cNvSpPr>
          <p:nvPr>
            <p:ph idx="1"/>
          </p:nvPr>
        </p:nvSpPr>
        <p:spPr>
          <a:xfrm>
            <a:off x="4986685" y="1589546"/>
            <a:ext cx="5327009" cy="3104495"/>
          </a:xfrm>
        </p:spPr>
        <p:txBody>
          <a:bodyPr/>
          <a:lstStyle/>
          <a:p>
            <a:pPr marL="285750" indent="-285750">
              <a:lnSpc>
                <a:spcPct val="107000"/>
              </a:lnSpc>
              <a:spcBef>
                <a:spcPts val="0"/>
              </a:spcBef>
              <a:spcAft>
                <a:spcPts val="6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one can solicit the vote of a vote-by-mail voter, or do any electioneering, while in the residence or in the immediate presence of the voter, and during the time he or she knows the vote-by-mail voter is voting.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0"/>
              </a:spcBef>
              <a:spcAft>
                <a:spcPts val="6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Any person who knowingly violates this section is guilty of a misdemeanor.</a:t>
            </a:r>
          </a:p>
        </p:txBody>
      </p:sp>
      <p:pic>
        <p:nvPicPr>
          <p:cNvPr id="1026" name="Picture 2" descr="No Electioneering Yard Sign">
            <a:extLst>
              <a:ext uri="{FF2B5EF4-FFF2-40B4-BE49-F238E27FC236}">
                <a16:creationId xmlns:a16="http://schemas.microsoft.com/office/drawing/2014/main" id="{41FC8BDE-C8E2-4961-82E8-AE80DC4F50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308" y="1589546"/>
            <a:ext cx="3028994" cy="3028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80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4B0D5-CF83-41ED-827A-F287019F4213}"/>
              </a:ext>
            </a:extLst>
          </p:cNvPr>
          <p:cNvSpPr>
            <a:spLocks noGrp="1"/>
          </p:cNvSpPr>
          <p:nvPr>
            <p:ph type="title"/>
          </p:nvPr>
        </p:nvSpPr>
        <p:spPr>
          <a:xfrm>
            <a:off x="1341120" y="265176"/>
            <a:ext cx="9509759" cy="980590"/>
          </a:xfrm>
        </p:spPr>
        <p:txBody>
          <a:bodyPr/>
          <a:lstStyle/>
          <a:p>
            <a:r>
              <a:rPr lang="en-US" dirty="0">
                <a:latin typeface="Calibri" panose="020F0502020204030204" pitchFamily="34" charset="0"/>
                <a:cs typeface="Calibri" panose="020F0502020204030204" pitchFamily="34" charset="0"/>
              </a:rPr>
              <a:t>Don’t let a stranger return your ballot</a:t>
            </a:r>
          </a:p>
        </p:txBody>
      </p:sp>
      <p:sp>
        <p:nvSpPr>
          <p:cNvPr id="3" name="Content Placeholder 2">
            <a:extLst>
              <a:ext uri="{FF2B5EF4-FFF2-40B4-BE49-F238E27FC236}">
                <a16:creationId xmlns:a16="http://schemas.microsoft.com/office/drawing/2014/main" id="{62D87D29-03A2-4760-80BC-70E58D6AD217}"/>
              </a:ext>
            </a:extLst>
          </p:cNvPr>
          <p:cNvSpPr>
            <a:spLocks noGrp="1"/>
          </p:cNvSpPr>
          <p:nvPr>
            <p:ph idx="1"/>
          </p:nvPr>
        </p:nvSpPr>
        <p:spPr>
          <a:xfrm>
            <a:off x="1451296" y="1357883"/>
            <a:ext cx="5150840" cy="4254351"/>
          </a:xfrm>
        </p:spPr>
        <p:txBody>
          <a:bodyPr>
            <a:normAutofit fontScale="85000" lnSpcReduction="20000"/>
          </a:bodyPr>
          <a:lstStyle/>
          <a:p>
            <a:pPr marL="285750" indent="-285750">
              <a:lnSpc>
                <a:spcPct val="130000"/>
              </a:lnSpc>
              <a:spcBef>
                <a:spcPts val="0"/>
              </a:spcBef>
              <a:spcAft>
                <a:spcPts val="6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There have been concerns raised about ballot collection from third parties. California changed the ballot return law in 2016 to allow any person to return a ballot for a voter. The person returning the ballot must print their name, sign their name, and provide their relationship to the voter on the outside of the envelope. The law used to require the third party to be a relative, household member or the caretaker of the voter.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30000"/>
              </a:lnSpc>
              <a:spcBef>
                <a:spcPts val="0"/>
              </a:spcBef>
              <a:spcAft>
                <a:spcPts val="6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a voter cannot return their ballot without assistance, they are encouraged to enlist the help of someone they know and trust. If they do not have anyone available, they can call our office at 831-454-2060 and we will send an elections official to pick up the ballot.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30000"/>
              </a:lnSpc>
              <a:spcBef>
                <a:spcPts val="0"/>
              </a:spcBef>
              <a:spcAft>
                <a:spcPts val="6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my experience, I have not seen any abuse of this expanded law in Santa Cruz County.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descr="A picture of someone assisting a voter&#10;&#10;Description automatically generated">
            <a:extLst>
              <a:ext uri="{FF2B5EF4-FFF2-40B4-BE49-F238E27FC236}">
                <a16:creationId xmlns:a16="http://schemas.microsoft.com/office/drawing/2014/main" id="{7B906048-CED0-4022-84D8-C76898D3FF43}"/>
              </a:ext>
            </a:extLst>
          </p:cNvPr>
          <p:cNvPicPr>
            <a:picLocks noChangeAspect="1"/>
          </p:cNvPicPr>
          <p:nvPr/>
        </p:nvPicPr>
        <p:blipFill>
          <a:blip r:embed="rId2"/>
          <a:stretch>
            <a:fillRect/>
          </a:stretch>
        </p:blipFill>
        <p:spPr>
          <a:xfrm>
            <a:off x="7062411" y="1423156"/>
            <a:ext cx="3860683" cy="3860683"/>
          </a:xfrm>
          <a:prstGeom prst="rect">
            <a:avLst/>
          </a:prstGeom>
        </p:spPr>
      </p:pic>
    </p:spTree>
    <p:extLst>
      <p:ext uri="{BB962C8B-B14F-4D97-AF65-F5344CB8AC3E}">
        <p14:creationId xmlns:p14="http://schemas.microsoft.com/office/powerpoint/2010/main" val="214551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B163-D56F-4211-B914-7610CB40B1E9}"/>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What about voter fraud?</a:t>
            </a:r>
          </a:p>
        </p:txBody>
      </p:sp>
      <p:sp>
        <p:nvSpPr>
          <p:cNvPr id="3" name="Content Placeholder 2">
            <a:extLst>
              <a:ext uri="{FF2B5EF4-FFF2-40B4-BE49-F238E27FC236}">
                <a16:creationId xmlns:a16="http://schemas.microsoft.com/office/drawing/2014/main" id="{6D541E27-DB0F-4DC2-9622-337274F237A1}"/>
              </a:ext>
            </a:extLst>
          </p:cNvPr>
          <p:cNvSpPr>
            <a:spLocks noGrp="1"/>
          </p:cNvSpPr>
          <p:nvPr>
            <p:ph idx="1"/>
          </p:nvPr>
        </p:nvSpPr>
        <p:spPr/>
        <p:txBody>
          <a:bodyPr>
            <a:normAutofit lnSpcReduction="10000"/>
          </a:bodyPr>
          <a:lstStyle/>
          <a:p>
            <a:pPr marL="285750" indent="-285750">
              <a:lnSpc>
                <a:spcPct val="107000"/>
              </a:lnSpc>
              <a:spcBef>
                <a:spcPts val="0"/>
              </a:spcBef>
              <a:spcAft>
                <a:spcPts val="6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a Washington Post analysis of data collected by three vote-by-mail states with help from the nonprofit Electronic Registration Information Center (ERIC) found that officials identified just 372 possible cases of double voting or voting on behalf of deceased people out of about 14.6 million votes cast by mail in the 2016 and 2018 general elections, or 0.0025%.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0"/>
              </a:spcBef>
              <a:spcAft>
                <a:spcPts val="6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Heritage Foundation maintains a database of all recent instances of recorded voter fraud and found just 204 reported cases involving the fraudulent use of vote-by-mail ballots over the past 20 years — only 143 resulted in convictions. That means that over the last two decades, about 0.00006% of total vote-by-mail votes cast were fraudulent.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0"/>
              </a:spcBef>
              <a:spcAft>
                <a:spcPts val="6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Santa Cruz County, since 1993 there has been 1 case of voter fraud where a property owner voted and returned a ballot for a tenant. We caught the incident during our standard signature checking procedures.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0"/>
              </a:spcBef>
              <a:spcAft>
                <a:spcPts val="6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Most cases are people guilty of “over-helping.” Spouses signing for the other. Parents signing for their children.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Bottom line. It is your ballot. Sign it in your own handwriting!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659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29D5-F80A-41C0-AC51-B596869CF6D0}"/>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If you see something, SAY SOMETHING!</a:t>
            </a:r>
          </a:p>
        </p:txBody>
      </p:sp>
      <p:sp>
        <p:nvSpPr>
          <p:cNvPr id="3" name="Content Placeholder 2">
            <a:extLst>
              <a:ext uri="{FF2B5EF4-FFF2-40B4-BE49-F238E27FC236}">
                <a16:creationId xmlns:a16="http://schemas.microsoft.com/office/drawing/2014/main" id="{A0B648F7-E051-4282-B88C-5D8352E832A6}"/>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If you suspect voter fraud, please contact the Secretary of State. They have a complaint form posted online at </a:t>
            </a:r>
            <a:r>
              <a:rPr lang="en-US" b="1" dirty="0">
                <a:latin typeface="Calibri" panose="020F0502020204030204" pitchFamily="34" charset="0"/>
                <a:cs typeface="Calibri" panose="020F0502020204030204" pitchFamily="34" charset="0"/>
              </a:rPr>
              <a:t>https://www.sos.ca.gov/elections/publications-and-resources/voter-complaint/</a:t>
            </a:r>
          </a:p>
          <a:p>
            <a:r>
              <a:rPr lang="en-US" dirty="0">
                <a:latin typeface="Calibri" panose="020F0502020204030204" pitchFamily="34" charset="0"/>
                <a:cs typeface="Calibri" panose="020F0502020204030204" pitchFamily="34" charset="0"/>
              </a:rPr>
              <a:t>You may also call the Secretary of State at: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English: (916) 657-2166 or (800) 345-VOTE (8683).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Spanish: (800) 232-VOTA (8682)</a:t>
            </a:r>
          </a:p>
          <a:p>
            <a:r>
              <a:rPr lang="en-US" dirty="0">
                <a:latin typeface="Calibri" panose="020F0502020204030204" pitchFamily="34" charset="0"/>
                <a:cs typeface="Calibri" panose="020F0502020204030204" pitchFamily="34" charset="0"/>
              </a:rPr>
              <a:t>You may also contact the Santa Cruz County Clerk at 831-454-2060 or </a:t>
            </a:r>
            <a:r>
              <a:rPr lang="en-US" b="1" dirty="0">
                <a:latin typeface="Calibri" panose="020F0502020204030204" pitchFamily="34" charset="0"/>
                <a:cs typeface="Calibri" panose="020F0502020204030204" pitchFamily="34" charset="0"/>
              </a:rPr>
              <a:t>info@votescount.us</a:t>
            </a:r>
            <a:r>
              <a:rPr lang="en-US" dirty="0">
                <a:latin typeface="Calibri" panose="020F0502020204030204" pitchFamily="34" charset="0"/>
                <a:cs typeface="Calibri" panose="020F0502020204030204" pitchFamily="34" charset="0"/>
              </a:rPr>
              <a:t>. The County Clerk is not authorized to do investigations, so the office will refer the case to the appropriate local agency. </a:t>
            </a:r>
          </a:p>
        </p:txBody>
      </p:sp>
    </p:spTree>
    <p:extLst>
      <p:ext uri="{BB962C8B-B14F-4D97-AF65-F5344CB8AC3E}">
        <p14:creationId xmlns:p14="http://schemas.microsoft.com/office/powerpoint/2010/main" val="391059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2BFEC-AA75-4300-9E10-E8663D29036D}"/>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Make a plan to vote!</a:t>
            </a:r>
          </a:p>
        </p:txBody>
      </p:sp>
      <p:pic>
        <p:nvPicPr>
          <p:cNvPr id="5" name="Content Placeholder 4" descr="A screenshot of a cell phone&#10;&#10;Description automatically generated">
            <a:extLst>
              <a:ext uri="{FF2B5EF4-FFF2-40B4-BE49-F238E27FC236}">
                <a16:creationId xmlns:a16="http://schemas.microsoft.com/office/drawing/2014/main" id="{9FE27375-7F25-488D-B3F5-D201BE3CF38D}"/>
              </a:ext>
            </a:extLst>
          </p:cNvPr>
          <p:cNvPicPr>
            <a:picLocks noGrp="1" noChangeAspect="1"/>
          </p:cNvPicPr>
          <p:nvPr>
            <p:ph idx="1"/>
          </p:nvPr>
        </p:nvPicPr>
        <p:blipFill>
          <a:blip r:embed="rId2"/>
          <a:stretch>
            <a:fillRect/>
          </a:stretch>
        </p:blipFill>
        <p:spPr>
          <a:xfrm>
            <a:off x="1437355" y="1509205"/>
            <a:ext cx="4141787" cy="4141787"/>
          </a:xfrm>
        </p:spPr>
      </p:pic>
      <p:pic>
        <p:nvPicPr>
          <p:cNvPr id="7" name="Picture 6" descr="A screenshot of a cell phone&#10;&#10;Description automatically generated">
            <a:extLst>
              <a:ext uri="{FF2B5EF4-FFF2-40B4-BE49-F238E27FC236}">
                <a16:creationId xmlns:a16="http://schemas.microsoft.com/office/drawing/2014/main" id="{861D33DF-334F-4EFB-8956-8E4B447A9A30}"/>
              </a:ext>
            </a:extLst>
          </p:cNvPr>
          <p:cNvPicPr>
            <a:picLocks noChangeAspect="1"/>
          </p:cNvPicPr>
          <p:nvPr/>
        </p:nvPicPr>
        <p:blipFill>
          <a:blip r:embed="rId3"/>
          <a:stretch>
            <a:fillRect/>
          </a:stretch>
        </p:blipFill>
        <p:spPr>
          <a:xfrm>
            <a:off x="6087300" y="1509205"/>
            <a:ext cx="4141787" cy="4141787"/>
          </a:xfrm>
          <a:prstGeom prst="rect">
            <a:avLst/>
          </a:prstGeom>
        </p:spPr>
      </p:pic>
    </p:spTree>
    <p:extLst>
      <p:ext uri="{BB962C8B-B14F-4D97-AF65-F5344CB8AC3E}">
        <p14:creationId xmlns:p14="http://schemas.microsoft.com/office/powerpoint/2010/main" val="364202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57C30-D3D1-414D-A2F5-2213BFC08B53}"/>
              </a:ext>
            </a:extLst>
          </p:cNvPr>
          <p:cNvSpPr>
            <a:spLocks noGrp="1"/>
          </p:cNvSpPr>
          <p:nvPr>
            <p:ph type="title"/>
          </p:nvPr>
        </p:nvSpPr>
        <p:spPr/>
        <p:txBody>
          <a:bodyPr>
            <a:normAutofit fontScale="90000"/>
          </a:bodyPr>
          <a:lstStyle/>
          <a:p>
            <a:r>
              <a:rPr lang="en-US" dirty="0">
                <a:latin typeface="Calibri" panose="020F0502020204030204" pitchFamily="34" charset="0"/>
                <a:cs typeface="Calibri" panose="020F0502020204030204" pitchFamily="34" charset="0"/>
              </a:rPr>
              <a:t>Help us spread the word! Be a trusted messenger!</a:t>
            </a:r>
          </a:p>
        </p:txBody>
      </p:sp>
      <p:sp>
        <p:nvSpPr>
          <p:cNvPr id="3" name="Content Placeholder 2">
            <a:extLst>
              <a:ext uri="{FF2B5EF4-FFF2-40B4-BE49-F238E27FC236}">
                <a16:creationId xmlns:a16="http://schemas.microsoft.com/office/drawing/2014/main" id="{3737173D-39D7-459E-8259-8B10B95CEF04}"/>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Ballots will be mailed to all active registered voters by October 5.</a:t>
            </a:r>
          </a:p>
          <a:p>
            <a:r>
              <a:rPr lang="en-US" dirty="0">
                <a:latin typeface="Calibri" panose="020F0502020204030204" pitchFamily="34" charset="0"/>
                <a:cs typeface="Calibri" panose="020F0502020204030204" pitchFamily="34" charset="0"/>
              </a:rPr>
              <a:t>Register to vote online at </a:t>
            </a:r>
            <a:r>
              <a:rPr lang="en-US" dirty="0">
                <a:latin typeface="Calibri" panose="020F0502020204030204" pitchFamily="34" charset="0"/>
                <a:cs typeface="Calibri" panose="020F0502020204030204" pitchFamily="34" charset="0"/>
                <a:hlinkClick r:id="rId2"/>
              </a:rPr>
              <a:t>registertovote.ca.gov </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If you don’t have a CA driver’s license or ID, you will need to print, sign and return your voter registration. Or pick up a voter registration card at any post office, library, city hall, county elections, or we can mail voters a card. </a:t>
            </a:r>
          </a:p>
          <a:p>
            <a:r>
              <a:rPr lang="en-US" dirty="0">
                <a:latin typeface="Calibri" panose="020F0502020204030204" pitchFamily="34" charset="0"/>
                <a:cs typeface="Calibri" panose="020F0502020204030204" pitchFamily="34" charset="0"/>
              </a:rPr>
              <a:t>Deadline to register is October 19. Same Day Registration is available for those who miss the deadline.</a:t>
            </a:r>
          </a:p>
          <a:p>
            <a:r>
              <a:rPr lang="en-US" dirty="0">
                <a:latin typeface="Calibri" panose="020F0502020204030204" pitchFamily="34" charset="0"/>
                <a:cs typeface="Calibri" panose="020F0502020204030204" pitchFamily="34" charset="0"/>
              </a:rPr>
              <a:t>Check to make sure your voter information is correct at </a:t>
            </a:r>
            <a:r>
              <a:rPr lang="en-US" dirty="0">
                <a:latin typeface="Calibri" panose="020F0502020204030204" pitchFamily="34" charset="0"/>
                <a:cs typeface="Calibri" panose="020F0502020204030204" pitchFamily="34" charset="0"/>
                <a:hlinkClick r:id="rId3"/>
              </a:rPr>
              <a:t>voterstatus.ca.gov </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Sign up to track your ballot at </a:t>
            </a:r>
            <a:r>
              <a:rPr lang="en-US" dirty="0">
                <a:latin typeface="Calibri" panose="020F0502020204030204" pitchFamily="34" charset="0"/>
                <a:cs typeface="Calibri" panose="020F0502020204030204" pitchFamily="34" charset="0"/>
                <a:hlinkClick r:id="rId4"/>
              </a:rPr>
              <a:t>wheresmyballot.sos.ca.gov</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374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37037-6FD6-4025-BC1B-744E099D3540}"/>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More information to share…</a:t>
            </a:r>
          </a:p>
        </p:txBody>
      </p:sp>
      <p:sp>
        <p:nvSpPr>
          <p:cNvPr id="3" name="Content Placeholder 2">
            <a:extLst>
              <a:ext uri="{FF2B5EF4-FFF2-40B4-BE49-F238E27FC236}">
                <a16:creationId xmlns:a16="http://schemas.microsoft.com/office/drawing/2014/main" id="{63FEC33F-A187-4C3F-BF13-A6F0C02C59A5}"/>
              </a:ext>
            </a:extLst>
          </p:cNvPr>
          <p:cNvSpPr>
            <a:spLocks noGrp="1"/>
          </p:cNvSpPr>
          <p:nvPr>
            <p:ph idx="1"/>
          </p:nvPr>
        </p:nvSpPr>
        <p:spPr/>
        <p:txBody>
          <a:bodyPr>
            <a:normAutofit fontScale="92500" lnSpcReduction="20000"/>
          </a:bodyPr>
          <a:lstStyle/>
          <a:p>
            <a:r>
              <a:rPr lang="en-US" dirty="0">
                <a:latin typeface="Calibri" panose="020F0502020204030204" pitchFamily="34" charset="0"/>
                <a:cs typeface="Calibri" panose="020F0502020204030204" pitchFamily="34" charset="0"/>
              </a:rPr>
              <a:t>Sign your ballot envelope in your own handwriting. Don’t let anyone sign for you. </a:t>
            </a:r>
          </a:p>
          <a:p>
            <a:r>
              <a:rPr lang="en-US" dirty="0">
                <a:latin typeface="Calibri" panose="020F0502020204030204" pitchFamily="34" charset="0"/>
                <a:cs typeface="Calibri" panose="020F0502020204030204" pitchFamily="34" charset="0"/>
              </a:rPr>
              <a:t>Know your voting rights! No electioneering while you are voting at home. </a:t>
            </a:r>
          </a:p>
          <a:p>
            <a:r>
              <a:rPr lang="en-US" dirty="0">
                <a:latin typeface="Calibri" panose="020F0502020204030204" pitchFamily="34" charset="0"/>
                <a:cs typeface="Calibri" panose="020F0502020204030204" pitchFamily="34" charset="0"/>
              </a:rPr>
              <a:t>If you can’t return your ballot yourself, enlist the help of someone you trust. The person returning the ballot must print their name, sign and indicate their relationship to the voter on the ballot return envelope. </a:t>
            </a:r>
          </a:p>
          <a:p>
            <a:r>
              <a:rPr lang="en-US" dirty="0">
                <a:latin typeface="Calibri" panose="020F0502020204030204" pitchFamily="34" charset="0"/>
                <a:cs typeface="Calibri" panose="020F0502020204030204" pitchFamily="34" charset="0"/>
              </a:rPr>
              <a:t>Quick and easy way to return your ballot is to use one of our drive-up or walk-up ballot drop boxes available 24/7 until 8pm Election Day. </a:t>
            </a:r>
          </a:p>
          <a:p>
            <a:r>
              <a:rPr lang="en-US" dirty="0">
                <a:latin typeface="Calibri" panose="020F0502020204030204" pitchFamily="34" charset="0"/>
                <a:cs typeface="Calibri" panose="020F0502020204030204" pitchFamily="34" charset="0"/>
              </a:rPr>
              <a:t>County Elections and Watsonville City Clerk are open for voting starting Monday, October 5. </a:t>
            </a:r>
          </a:p>
          <a:p>
            <a:r>
              <a:rPr lang="en-US" dirty="0">
                <a:latin typeface="Calibri" panose="020F0502020204030204" pitchFamily="34" charset="0"/>
                <a:cs typeface="Calibri" panose="020F0502020204030204" pitchFamily="34" charset="0"/>
              </a:rPr>
              <a:t>There will be in-person voting locations for people to return their ballot, get a replacement ballot, vote on the tablet, or register and vote on the same day. </a:t>
            </a:r>
          </a:p>
          <a:p>
            <a:r>
              <a:rPr lang="en-US" dirty="0">
                <a:latin typeface="Calibri" panose="020F0502020204030204" pitchFamily="34" charset="0"/>
                <a:cs typeface="Calibri" panose="020F0502020204030204" pitchFamily="34" charset="0"/>
              </a:rPr>
              <a:t>Military and overseas voters will be sent their ballot beginning September 4. Most will be emailed, but some are mailed. Military and overseas voters are allowed to FAX their ballot back. </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783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0E0CB-D611-4AEA-AFA1-D4C3482EEEFD}"/>
              </a:ext>
            </a:extLst>
          </p:cNvPr>
          <p:cNvSpPr>
            <a:spLocks noGrp="1"/>
          </p:cNvSpPr>
          <p:nvPr>
            <p:ph type="title"/>
          </p:nvPr>
        </p:nvSpPr>
        <p:spPr>
          <a:xfrm>
            <a:off x="1341121" y="265175"/>
            <a:ext cx="5840730" cy="1706499"/>
          </a:xfrm>
        </p:spPr>
        <p:txBody>
          <a:bodyPr>
            <a:normAutofit/>
          </a:bodyPr>
          <a:lstStyle/>
          <a:p>
            <a:r>
              <a:rPr lang="en-US" dirty="0">
                <a:latin typeface="Calibri" panose="020F0502020204030204" pitchFamily="34" charset="0"/>
                <a:cs typeface="Calibri" panose="020F0502020204030204" pitchFamily="34" charset="0"/>
              </a:rPr>
              <a:t>If you own a business,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we need you!</a:t>
            </a:r>
          </a:p>
        </p:txBody>
      </p:sp>
      <p:sp>
        <p:nvSpPr>
          <p:cNvPr id="3" name="Content Placeholder 2">
            <a:extLst>
              <a:ext uri="{FF2B5EF4-FFF2-40B4-BE49-F238E27FC236}">
                <a16:creationId xmlns:a16="http://schemas.microsoft.com/office/drawing/2014/main" id="{96B73AD1-8A7A-4E82-B7B5-8B39304FD3E2}"/>
              </a:ext>
            </a:extLst>
          </p:cNvPr>
          <p:cNvSpPr>
            <a:spLocks noGrp="1"/>
          </p:cNvSpPr>
          <p:nvPr>
            <p:ph idx="1"/>
          </p:nvPr>
        </p:nvSpPr>
        <p:spPr>
          <a:xfrm>
            <a:off x="1341120" y="2247900"/>
            <a:ext cx="5231130" cy="2457450"/>
          </a:xfrm>
        </p:spPr>
        <p:txBody>
          <a:bodyPr>
            <a:normAutofit/>
          </a:bodyPr>
          <a:lstStyle/>
          <a:p>
            <a:r>
              <a:rPr lang="en-US" dirty="0">
                <a:latin typeface="Calibri" panose="020F0502020204030204" pitchFamily="34" charset="0"/>
                <a:cs typeface="Calibri" panose="020F0502020204030204" pitchFamily="34" charset="0"/>
              </a:rPr>
              <a:t>Post our sign “Voting is everyone’s business”</a:t>
            </a:r>
          </a:p>
          <a:p>
            <a:r>
              <a:rPr lang="en-US" dirty="0">
                <a:latin typeface="Calibri" panose="020F0502020204030204" pitchFamily="34" charset="0"/>
                <a:cs typeface="Calibri" panose="020F0502020204030204" pitchFamily="34" charset="0"/>
              </a:rPr>
              <a:t>Have voter registration cards and promote National Voter Registration Day</a:t>
            </a:r>
          </a:p>
          <a:p>
            <a:r>
              <a:rPr lang="en-US" dirty="0">
                <a:latin typeface="Calibri" panose="020F0502020204030204" pitchFamily="34" charset="0"/>
                <a:cs typeface="Calibri" panose="020F0502020204030204" pitchFamily="34" charset="0"/>
              </a:rPr>
              <a:t>Contact Helen Ruiz-Thomas at 831-454-3389 or </a:t>
            </a:r>
            <a:r>
              <a:rPr lang="en-US" dirty="0">
                <a:latin typeface="Calibri" panose="020F0502020204030204" pitchFamily="34" charset="0"/>
                <a:cs typeface="Calibri" panose="020F0502020204030204" pitchFamily="34" charset="0"/>
                <a:hlinkClick r:id="rId2"/>
              </a:rPr>
              <a:t>helen.ruiz-thomas@santacruzcounty.us</a:t>
            </a:r>
            <a:r>
              <a:rPr lang="en-US" dirty="0">
                <a:latin typeface="Calibri" panose="020F0502020204030204" pitchFamily="34" charset="0"/>
                <a:cs typeface="Calibri" panose="020F0502020204030204" pitchFamily="34" charset="0"/>
              </a:rPr>
              <a:t>  </a:t>
            </a:r>
          </a:p>
          <a:p>
            <a:endParaRPr lang="en-US"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8017CE95-9F05-4BC4-BEBF-E4FE106117C5}"/>
              </a:ext>
            </a:extLst>
          </p:cNvPr>
          <p:cNvPicPr>
            <a:picLocks noChangeAspect="1"/>
          </p:cNvPicPr>
          <p:nvPr/>
        </p:nvPicPr>
        <p:blipFill>
          <a:blip r:embed="rId3"/>
          <a:stretch>
            <a:fillRect/>
          </a:stretch>
        </p:blipFill>
        <p:spPr>
          <a:xfrm>
            <a:off x="7253288" y="619125"/>
            <a:ext cx="3966720" cy="5233987"/>
          </a:xfrm>
          <a:prstGeom prst="rect">
            <a:avLst/>
          </a:prstGeom>
        </p:spPr>
      </p:pic>
    </p:spTree>
    <p:extLst>
      <p:ext uri="{BB962C8B-B14F-4D97-AF65-F5344CB8AC3E}">
        <p14:creationId xmlns:p14="http://schemas.microsoft.com/office/powerpoint/2010/main" val="52338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DE726-6D3E-4AD7-8CB9-640ADA9F3B08}"/>
              </a:ext>
            </a:extLst>
          </p:cNvPr>
          <p:cNvSpPr>
            <a:spLocks noGrp="1"/>
          </p:cNvSpPr>
          <p:nvPr>
            <p:ph type="title"/>
          </p:nvPr>
        </p:nvSpPr>
        <p:spPr>
          <a:xfrm>
            <a:off x="1017270" y="312801"/>
            <a:ext cx="6185535" cy="1088136"/>
          </a:xfrm>
        </p:spPr>
        <p:txBody>
          <a:bodyPr/>
          <a:lstStyle/>
          <a:p>
            <a:r>
              <a:rPr lang="en-US" dirty="0">
                <a:latin typeface="Calibri" panose="020F0502020204030204" pitchFamily="34" charset="0"/>
                <a:cs typeface="Calibri" panose="020F0502020204030204" pitchFamily="34" charset="0"/>
              </a:rPr>
              <a:t>How you can spread the word</a:t>
            </a:r>
          </a:p>
        </p:txBody>
      </p:sp>
      <p:sp>
        <p:nvSpPr>
          <p:cNvPr id="3" name="Content Placeholder 2">
            <a:extLst>
              <a:ext uri="{FF2B5EF4-FFF2-40B4-BE49-F238E27FC236}">
                <a16:creationId xmlns:a16="http://schemas.microsoft.com/office/drawing/2014/main" id="{43C7BDE0-8D69-47EA-AFD8-D1C459A34D95}"/>
              </a:ext>
            </a:extLst>
          </p:cNvPr>
          <p:cNvSpPr>
            <a:spLocks noGrp="1"/>
          </p:cNvSpPr>
          <p:nvPr>
            <p:ph idx="1"/>
          </p:nvPr>
        </p:nvSpPr>
        <p:spPr>
          <a:xfrm>
            <a:off x="2807970" y="1604829"/>
            <a:ext cx="6116955" cy="4142232"/>
          </a:xfrm>
        </p:spPr>
        <p:txBody>
          <a:bodyPr/>
          <a:lstStyle/>
          <a:p>
            <a:r>
              <a:rPr lang="en-US" dirty="0">
                <a:latin typeface="Calibri" panose="020F0502020204030204" pitchFamily="34" charset="0"/>
                <a:cs typeface="Calibri" panose="020F0502020204030204" pitchFamily="34" charset="0"/>
              </a:rPr>
              <a:t>Talk to your family, friends, neighbors</a:t>
            </a:r>
          </a:p>
          <a:p>
            <a:r>
              <a:rPr lang="en-US" dirty="0">
                <a:latin typeface="Calibri" panose="020F0502020204030204" pitchFamily="34" charset="0"/>
                <a:cs typeface="Calibri" panose="020F0502020204030204" pitchFamily="34" charset="0"/>
              </a:rPr>
              <a:t>Chalk art </a:t>
            </a:r>
          </a:p>
          <a:p>
            <a:r>
              <a:rPr lang="en-US" dirty="0">
                <a:latin typeface="Calibri" panose="020F0502020204030204" pitchFamily="34" charset="0"/>
                <a:cs typeface="Calibri" panose="020F0502020204030204" pitchFamily="34" charset="0"/>
              </a:rPr>
              <a:t>Rock art </a:t>
            </a:r>
          </a:p>
          <a:p>
            <a:r>
              <a:rPr lang="en-US" dirty="0">
                <a:latin typeface="Calibri" panose="020F0502020204030204" pitchFamily="34" charset="0"/>
                <a:cs typeface="Calibri" panose="020F0502020204030204" pitchFamily="34" charset="0"/>
              </a:rPr>
              <a:t>Car art </a:t>
            </a:r>
          </a:p>
          <a:p>
            <a:r>
              <a:rPr lang="en-US" dirty="0">
                <a:latin typeface="Calibri" panose="020F0502020204030204" pitchFamily="34" charset="0"/>
                <a:cs typeface="Calibri" panose="020F0502020204030204" pitchFamily="34" charset="0"/>
              </a:rPr>
              <a:t>Social media</a:t>
            </a:r>
          </a:p>
          <a:p>
            <a:r>
              <a:rPr lang="en-US" dirty="0">
                <a:latin typeface="Calibri" panose="020F0502020204030204" pitchFamily="34" charset="0"/>
                <a:cs typeface="Calibri" panose="020F0502020204030204" pitchFamily="34" charset="0"/>
              </a:rPr>
              <a:t>Newsletters (churches, schools, groups, organizations)</a:t>
            </a:r>
          </a:p>
          <a:p>
            <a:r>
              <a:rPr lang="en-US" dirty="0">
                <a:latin typeface="Calibri" panose="020F0502020204030204" pitchFamily="34" charset="0"/>
                <a:cs typeface="Calibri" panose="020F0502020204030204" pitchFamily="34" charset="0"/>
              </a:rPr>
              <a:t>Email</a:t>
            </a:r>
          </a:p>
          <a:p>
            <a:r>
              <a:rPr lang="en-US" dirty="0">
                <a:latin typeface="Calibri" panose="020F0502020204030204" pitchFamily="34" charset="0"/>
                <a:cs typeface="Calibri" panose="020F0502020204030204" pitchFamily="34" charset="0"/>
              </a:rPr>
              <a:t>Yard signs to promote voting!</a:t>
            </a:r>
          </a:p>
        </p:txBody>
      </p:sp>
      <p:pic>
        <p:nvPicPr>
          <p:cNvPr id="3074" name="Picture 2" descr="Did the Secretary of State's office wrongly tell a US citizen he can't vote?  | Michigan Radio">
            <a:extLst>
              <a:ext uri="{FF2B5EF4-FFF2-40B4-BE49-F238E27FC236}">
                <a16:creationId xmlns:a16="http://schemas.microsoft.com/office/drawing/2014/main" id="{8C2E146F-14DF-4B7C-9286-1A13FF27B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0455" y="1604829"/>
            <a:ext cx="4264151" cy="22903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oting Rocks! | Shelby County Election Commission, TN">
            <a:extLst>
              <a:ext uri="{FF2B5EF4-FFF2-40B4-BE49-F238E27FC236}">
                <a16:creationId xmlns:a16="http://schemas.microsoft.com/office/drawing/2014/main" id="{6C13BDE6-A3C8-4923-A3E9-F3ADF2F2A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292" y="1931127"/>
            <a:ext cx="1393159" cy="2995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13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C4FD4-A57D-499F-8F0B-1F2729D023DD}"/>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Delivering democracy takes many people</a:t>
            </a:r>
          </a:p>
        </p:txBody>
      </p:sp>
      <p:sp>
        <p:nvSpPr>
          <p:cNvPr id="3" name="Content Placeholder 2">
            <a:extLst>
              <a:ext uri="{FF2B5EF4-FFF2-40B4-BE49-F238E27FC236}">
                <a16:creationId xmlns:a16="http://schemas.microsoft.com/office/drawing/2014/main" id="{758833A3-7A59-42E0-9FD0-5670D0BD51EC}"/>
              </a:ext>
            </a:extLst>
          </p:cNvPr>
          <p:cNvSpPr>
            <a:spLocks noGrp="1"/>
          </p:cNvSpPr>
          <p:nvPr>
            <p:ph idx="1"/>
          </p:nvPr>
        </p:nvSpPr>
        <p:spPr>
          <a:xfrm>
            <a:off x="896503" y="1437494"/>
            <a:ext cx="5336517" cy="4226585"/>
          </a:xfrm>
        </p:spPr>
        <p:txBody>
          <a:bodyPr>
            <a:normAutofit fontScale="85000" lnSpcReduction="10000"/>
          </a:bodyPr>
          <a:lstStyle/>
          <a:p>
            <a:r>
              <a:rPr lang="en-US" dirty="0">
                <a:latin typeface="Calibri" panose="020F0502020204030204" pitchFamily="34" charset="0"/>
                <a:cs typeface="Calibri" panose="020F0502020204030204" pitchFamily="34" charset="0"/>
              </a:rPr>
              <a:t>Voting locations – people who have signed up to work all 4 days will be assigned in early October. </a:t>
            </a:r>
          </a:p>
          <a:p>
            <a:r>
              <a:rPr lang="en-US" dirty="0">
                <a:latin typeface="Calibri" panose="020F0502020204030204" pitchFamily="34" charset="0"/>
                <a:cs typeface="Calibri" panose="020F0502020204030204" pitchFamily="34" charset="0"/>
              </a:rPr>
              <a:t>More people will be assigned to work Tuesday only. </a:t>
            </a:r>
          </a:p>
          <a:p>
            <a:r>
              <a:rPr lang="en-US" dirty="0">
                <a:latin typeface="Calibri" panose="020F0502020204030204" pitchFamily="34" charset="0"/>
                <a:cs typeface="Calibri" panose="020F0502020204030204" pitchFamily="34" charset="0"/>
              </a:rPr>
              <a:t>A team will be assigned to manage the </a:t>
            </a:r>
            <a:r>
              <a:rPr lang="en-US" dirty="0" err="1">
                <a:latin typeface="Calibri" panose="020F0502020204030204" pitchFamily="34" charset="0"/>
                <a:cs typeface="Calibri" panose="020F0502020204030204" pitchFamily="34" charset="0"/>
              </a:rPr>
              <a:t>VoteMobile</a:t>
            </a:r>
            <a:r>
              <a:rPr lang="en-US" dirty="0">
                <a:latin typeface="Calibri" panose="020F0502020204030204" pitchFamily="34" charset="0"/>
                <a:cs typeface="Calibri" panose="020F0502020204030204" pitchFamily="34" charset="0"/>
              </a:rPr>
              <a:t>.</a:t>
            </a:r>
          </a:p>
          <a:p>
            <a:r>
              <a:rPr lang="en-US" dirty="0">
                <a:latin typeface="Calibri" panose="020F0502020204030204" pitchFamily="34" charset="0"/>
                <a:cs typeface="Calibri" panose="020F0502020204030204" pitchFamily="34" charset="0"/>
              </a:rPr>
              <a:t>Online training will be required of ALL election workers.</a:t>
            </a:r>
          </a:p>
          <a:p>
            <a:r>
              <a:rPr lang="en-US" dirty="0">
                <a:latin typeface="Calibri" panose="020F0502020204030204" pitchFamily="34" charset="0"/>
                <a:cs typeface="Calibri" panose="020F0502020204030204" pitchFamily="34" charset="0"/>
              </a:rPr>
              <a:t>Two-person teams are being assigned to manage the ballot drop boxes. We need 15 two person teams, one at each box, on Election Night, November 3, to empty and lock each ballot drop box. </a:t>
            </a:r>
          </a:p>
          <a:p>
            <a:r>
              <a:rPr lang="en-US" dirty="0">
                <a:latin typeface="Calibri" panose="020F0502020204030204" pitchFamily="34" charset="0"/>
                <a:cs typeface="Calibri" panose="020F0502020204030204" pitchFamily="34" charset="0"/>
              </a:rPr>
              <a:t>Election Worker hotline – staffed by county employees and some volunteers.</a:t>
            </a:r>
          </a:p>
          <a:p>
            <a:r>
              <a:rPr lang="en-US" dirty="0">
                <a:latin typeface="Calibri" panose="020F0502020204030204" pitchFamily="34" charset="0"/>
                <a:cs typeface="Calibri" panose="020F0502020204030204" pitchFamily="34" charset="0"/>
              </a:rPr>
              <a:t>Voter Hotline – staffed by county employees. </a:t>
            </a:r>
          </a:p>
        </p:txBody>
      </p:sp>
      <p:pic>
        <p:nvPicPr>
          <p:cNvPr id="1026" name="Picture 2" descr="Group of people wearing mask | Premium Vector">
            <a:extLst>
              <a:ext uri="{FF2B5EF4-FFF2-40B4-BE49-F238E27FC236}">
                <a16:creationId xmlns:a16="http://schemas.microsoft.com/office/drawing/2014/main" id="{E43BDB75-7AFD-44B2-B7D1-3AB801617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801" y="1940541"/>
            <a:ext cx="5140092" cy="2570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57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Can the post office deliver all these ballots?</a:t>
            </a:r>
          </a:p>
        </p:txBody>
      </p:sp>
      <p:sp>
        <p:nvSpPr>
          <p:cNvPr id="3" name="Content Placeholder 2"/>
          <p:cNvSpPr>
            <a:spLocks noGrp="1"/>
          </p:cNvSpPr>
          <p:nvPr>
            <p:ph idx="1"/>
          </p:nvPr>
        </p:nvSpPr>
        <p:spPr/>
        <p:txBody>
          <a:bodyPr/>
          <a:lstStyle/>
          <a:p>
            <a:r>
              <a:rPr lang="en-US" dirty="0">
                <a:latin typeface="Calibri" panose="020F0502020204030204" pitchFamily="34" charset="0"/>
                <a:cs typeface="Calibri" panose="020F0502020204030204" pitchFamily="34" charset="0"/>
              </a:rPr>
              <a:t>Post office reps have reassured us there will be no problems with delivering ballots.</a:t>
            </a:r>
          </a:p>
          <a:p>
            <a:r>
              <a:rPr lang="en-US" dirty="0">
                <a:latin typeface="Calibri" panose="020F0502020204030204" pitchFamily="34" charset="0"/>
                <a:cs typeface="Calibri" panose="020F0502020204030204" pitchFamily="34" charset="0"/>
              </a:rPr>
              <a:t>Sign up to track your ballot at </a:t>
            </a:r>
            <a:r>
              <a:rPr lang="en-US" u="sng" dirty="0">
                <a:latin typeface="Calibri" panose="020F0502020204030204" pitchFamily="34" charset="0"/>
                <a:cs typeface="Calibri" panose="020F0502020204030204" pitchFamily="34" charset="0"/>
              </a:rPr>
              <a:t>wheresmyballot.sos.ca.gov</a:t>
            </a:r>
          </a:p>
          <a:p>
            <a:r>
              <a:rPr lang="en-US" dirty="0">
                <a:latin typeface="Calibri" panose="020F0502020204030204" pitchFamily="34" charset="0"/>
                <a:cs typeface="Calibri" panose="020F0502020204030204" pitchFamily="34" charset="0"/>
              </a:rPr>
              <a:t>If we mail you a ballot, you will get an alert when :</a:t>
            </a:r>
          </a:p>
          <a:p>
            <a:pPr marL="777240" lvl="1" indent="-457200">
              <a:buFont typeface="+mj-lt"/>
              <a:buAutoNum type="arabicPeriod"/>
            </a:pPr>
            <a:r>
              <a:rPr lang="en-US" dirty="0">
                <a:latin typeface="Calibri" panose="020F0502020204030204" pitchFamily="34" charset="0"/>
                <a:cs typeface="Calibri" panose="020F0502020204030204" pitchFamily="34" charset="0"/>
              </a:rPr>
              <a:t>Your ballot enters the mail stream</a:t>
            </a:r>
          </a:p>
          <a:p>
            <a:pPr marL="777240" lvl="1" indent="-457200">
              <a:buFont typeface="+mj-lt"/>
              <a:buAutoNum type="arabicPeriod"/>
            </a:pPr>
            <a:r>
              <a:rPr lang="en-US" dirty="0">
                <a:latin typeface="Calibri" panose="020F0502020204030204" pitchFamily="34" charset="0"/>
                <a:cs typeface="Calibri" panose="020F0502020204030204" pitchFamily="34" charset="0"/>
              </a:rPr>
              <a:t>Your ballot is in your mailbox. Sign up for informed delivery at </a:t>
            </a:r>
            <a:r>
              <a:rPr lang="en-US" u="sng" dirty="0">
                <a:latin typeface="Calibri" panose="020F0502020204030204" pitchFamily="34" charset="0"/>
                <a:cs typeface="Calibri" panose="020F0502020204030204" pitchFamily="34" charset="0"/>
              </a:rPr>
              <a:t>usps.com </a:t>
            </a:r>
          </a:p>
          <a:p>
            <a:pPr marL="777240" lvl="1" indent="-457200">
              <a:buFont typeface="+mj-lt"/>
              <a:buAutoNum type="arabicPeriod"/>
            </a:pPr>
            <a:r>
              <a:rPr lang="en-US" dirty="0">
                <a:latin typeface="Calibri" panose="020F0502020204030204" pitchFamily="34" charset="0"/>
                <a:cs typeface="Calibri" panose="020F0502020204030204" pitchFamily="34" charset="0"/>
              </a:rPr>
              <a:t>Your ballot is received and accepted by the county elections office</a:t>
            </a:r>
          </a:p>
          <a:p>
            <a:r>
              <a:rPr lang="en-US" dirty="0">
                <a:latin typeface="Calibri" panose="020F0502020204030204" pitchFamily="34" charset="0"/>
                <a:cs typeface="Calibri" panose="020F0502020204030204" pitchFamily="34" charset="0"/>
              </a:rPr>
              <a:t>Other alerts may include: when your voted ballot enters the mail stream (if you are mailing it back), if there is a problem with your signature, if we can’t count your ballot for any reason, if your ballot is undeliverable. </a:t>
            </a:r>
          </a:p>
        </p:txBody>
      </p:sp>
      <p:pic>
        <p:nvPicPr>
          <p:cNvPr id="5" name="Picture 4" descr="wheresmyballot.sos.ca.gov&#10;&#10;Description automatically generated">
            <a:extLst>
              <a:ext uri="{FF2B5EF4-FFF2-40B4-BE49-F238E27FC236}">
                <a16:creationId xmlns:a16="http://schemas.microsoft.com/office/drawing/2014/main" id="{10CF90FE-E7C3-4C13-810A-F90C4657AE0D}"/>
              </a:ext>
            </a:extLst>
          </p:cNvPr>
          <p:cNvPicPr>
            <a:picLocks noChangeAspect="1"/>
          </p:cNvPicPr>
          <p:nvPr/>
        </p:nvPicPr>
        <p:blipFill>
          <a:blip r:embed="rId2"/>
          <a:stretch>
            <a:fillRect/>
          </a:stretch>
        </p:blipFill>
        <p:spPr>
          <a:xfrm>
            <a:off x="7952764" y="1898710"/>
            <a:ext cx="1438011" cy="1438011"/>
          </a:xfrm>
          <a:prstGeom prst="rect">
            <a:avLst/>
          </a:prstGeom>
        </p:spPr>
      </p:pic>
      <p:pic>
        <p:nvPicPr>
          <p:cNvPr id="7" name="Picture 6" descr="USPS Informed delivery&#10;&#10;Description automatically generated">
            <a:extLst>
              <a:ext uri="{FF2B5EF4-FFF2-40B4-BE49-F238E27FC236}">
                <a16:creationId xmlns:a16="http://schemas.microsoft.com/office/drawing/2014/main" id="{61CBCC35-1F0E-4D66-9617-AB682534D486}"/>
              </a:ext>
            </a:extLst>
          </p:cNvPr>
          <p:cNvPicPr>
            <a:picLocks noChangeAspect="1"/>
          </p:cNvPicPr>
          <p:nvPr/>
        </p:nvPicPr>
        <p:blipFill>
          <a:blip r:embed="rId3"/>
          <a:stretch>
            <a:fillRect/>
          </a:stretch>
        </p:blipFill>
        <p:spPr>
          <a:xfrm>
            <a:off x="9782125" y="2241177"/>
            <a:ext cx="1271909" cy="1916176"/>
          </a:xfrm>
          <a:prstGeom prst="rect">
            <a:avLst/>
          </a:prstGeom>
        </p:spPr>
      </p:pic>
      <p:cxnSp>
        <p:nvCxnSpPr>
          <p:cNvPr id="9" name="Straight Arrow Connector 8">
            <a:extLst>
              <a:ext uri="{FF2B5EF4-FFF2-40B4-BE49-F238E27FC236}">
                <a16:creationId xmlns:a16="http://schemas.microsoft.com/office/drawing/2014/main" id="{B5671B51-A008-44DF-BACA-5637E18BB6A5}"/>
              </a:ext>
            </a:extLst>
          </p:cNvPr>
          <p:cNvCxnSpPr/>
          <p:nvPr/>
        </p:nvCxnSpPr>
        <p:spPr>
          <a:xfrm>
            <a:off x="7650760" y="2241177"/>
            <a:ext cx="251669" cy="0"/>
          </a:xfrm>
          <a:prstGeom prst="straightConnector1">
            <a:avLst/>
          </a:prstGeom>
          <a:ln w="666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04181A3-53C6-45B2-A38E-85ABB3858E89}"/>
              </a:ext>
            </a:extLst>
          </p:cNvPr>
          <p:cNvCxnSpPr/>
          <p:nvPr/>
        </p:nvCxnSpPr>
        <p:spPr>
          <a:xfrm>
            <a:off x="8920065" y="3517641"/>
            <a:ext cx="793102" cy="0"/>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4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3D19E-A2BD-4319-9DAA-E1836F089952}"/>
              </a:ext>
            </a:extLst>
          </p:cNvPr>
          <p:cNvSpPr>
            <a:spLocks noGrp="1"/>
          </p:cNvSpPr>
          <p:nvPr>
            <p:ph type="title"/>
          </p:nvPr>
        </p:nvSpPr>
        <p:spPr>
          <a:xfrm>
            <a:off x="1341120" y="265176"/>
            <a:ext cx="9509759" cy="868680"/>
          </a:xfrm>
        </p:spPr>
        <p:txBody>
          <a:bodyPr/>
          <a:lstStyle/>
          <a:p>
            <a:r>
              <a:rPr lang="en-US" dirty="0">
                <a:latin typeface="Calibri" panose="020F0502020204030204" pitchFamily="34" charset="0"/>
                <a:cs typeface="Calibri" panose="020F0502020204030204" pitchFamily="34" charset="0"/>
              </a:rPr>
              <a:t>Key dates and milestones</a:t>
            </a:r>
          </a:p>
        </p:txBody>
      </p:sp>
      <p:sp>
        <p:nvSpPr>
          <p:cNvPr id="3" name="Content Placeholder 2">
            <a:extLst>
              <a:ext uri="{FF2B5EF4-FFF2-40B4-BE49-F238E27FC236}">
                <a16:creationId xmlns:a16="http://schemas.microsoft.com/office/drawing/2014/main" id="{DC6C9DBF-0BE9-4BBA-AEDE-B4204222A2F2}"/>
              </a:ext>
            </a:extLst>
          </p:cNvPr>
          <p:cNvSpPr>
            <a:spLocks noGrp="1"/>
          </p:cNvSpPr>
          <p:nvPr>
            <p:ph idx="1"/>
          </p:nvPr>
        </p:nvSpPr>
        <p:spPr>
          <a:xfrm>
            <a:off x="1341119" y="1322314"/>
            <a:ext cx="9509760" cy="4690872"/>
          </a:xfrm>
        </p:spPr>
        <p:txBody>
          <a:bodyPr>
            <a:normAutofit lnSpcReduction="10000"/>
          </a:bodyPr>
          <a:lstStyle/>
          <a:p>
            <a:pPr marL="45720" indent="0">
              <a:lnSpc>
                <a:spcPct val="100000"/>
              </a:lnSpc>
              <a:spcBef>
                <a:spcPts val="0"/>
              </a:spcBef>
              <a:spcAft>
                <a:spcPts val="600"/>
              </a:spcAft>
              <a:buNone/>
            </a:pPr>
            <a:r>
              <a:rPr lang="en-US" dirty="0">
                <a:latin typeface="Calibri" panose="020F0502020204030204" pitchFamily="34" charset="0"/>
                <a:cs typeface="Calibri" panose="020F0502020204030204" pitchFamily="34" charset="0"/>
              </a:rPr>
              <a:t>Sept. 14, 2020 - 50 Days until Election Day!</a:t>
            </a:r>
          </a:p>
          <a:p>
            <a:pPr marL="45720" indent="0">
              <a:lnSpc>
                <a:spcPct val="100000"/>
              </a:lnSpc>
              <a:spcBef>
                <a:spcPts val="0"/>
              </a:spcBef>
              <a:spcAft>
                <a:spcPts val="600"/>
              </a:spcAft>
              <a:buNone/>
            </a:pPr>
            <a:r>
              <a:rPr lang="en-US" dirty="0">
                <a:latin typeface="Calibri" panose="020F0502020204030204" pitchFamily="34" charset="0"/>
                <a:cs typeface="Calibri" panose="020F0502020204030204" pitchFamily="34" charset="0"/>
              </a:rPr>
              <a:t>Sept. 15, 2020 to Oct. 15, 2020 - Hispanic Heritage Month.</a:t>
            </a:r>
          </a:p>
          <a:p>
            <a:pPr marL="45720" indent="0">
              <a:lnSpc>
                <a:spcPct val="100000"/>
              </a:lnSpc>
              <a:spcBef>
                <a:spcPts val="0"/>
              </a:spcBef>
              <a:spcAft>
                <a:spcPts val="600"/>
              </a:spcAft>
              <a:buNone/>
            </a:pPr>
            <a:r>
              <a:rPr lang="en-US" dirty="0">
                <a:latin typeface="Calibri" panose="020F0502020204030204" pitchFamily="34" charset="0"/>
                <a:cs typeface="Calibri" panose="020F0502020204030204" pitchFamily="34" charset="0"/>
              </a:rPr>
              <a:t>Sept. 17, 2020 - National Citizenship Day.</a:t>
            </a:r>
          </a:p>
          <a:p>
            <a:pPr marL="45720" indent="0">
              <a:lnSpc>
                <a:spcPct val="100000"/>
              </a:lnSpc>
              <a:spcBef>
                <a:spcPts val="0"/>
              </a:spcBef>
              <a:spcAft>
                <a:spcPts val="600"/>
              </a:spcAft>
              <a:buNone/>
            </a:pPr>
            <a:r>
              <a:rPr lang="en-US" dirty="0">
                <a:latin typeface="Calibri" panose="020F0502020204030204" pitchFamily="34" charset="0"/>
                <a:cs typeface="Calibri" panose="020F0502020204030204" pitchFamily="34" charset="0"/>
              </a:rPr>
              <a:t>Sept. 22, 2020 - National Voter Registration Day.</a:t>
            </a:r>
          </a:p>
          <a:p>
            <a:pPr marL="45720" indent="0">
              <a:lnSpc>
                <a:spcPct val="100000"/>
              </a:lnSpc>
              <a:spcBef>
                <a:spcPts val="0"/>
              </a:spcBef>
              <a:spcAft>
                <a:spcPts val="600"/>
              </a:spcAft>
              <a:buNone/>
            </a:pPr>
            <a:r>
              <a:rPr lang="en-US" dirty="0">
                <a:latin typeface="Calibri" panose="020F0502020204030204" pitchFamily="34" charset="0"/>
                <a:cs typeface="Calibri" panose="020F0502020204030204" pitchFamily="34" charset="0"/>
              </a:rPr>
              <a:t>Sept. 24, 2020 - State Voter Information Guide mailings begin.</a:t>
            </a:r>
          </a:p>
          <a:p>
            <a:pPr marL="45720" indent="0">
              <a:lnSpc>
                <a:spcPct val="100000"/>
              </a:lnSpc>
              <a:spcBef>
                <a:spcPts val="0"/>
              </a:spcBef>
              <a:spcAft>
                <a:spcPts val="600"/>
              </a:spcAft>
              <a:buNone/>
            </a:pPr>
            <a:r>
              <a:rPr lang="en-US" dirty="0">
                <a:latin typeface="Calibri" panose="020F0502020204030204" pitchFamily="34" charset="0"/>
                <a:cs typeface="Calibri" panose="020F0502020204030204" pitchFamily="34" charset="0"/>
              </a:rPr>
              <a:t>Oct. 5, 2020 - Ballots mailed out by election offices. County Elections and Watsonville City Clerk open for voting.</a:t>
            </a:r>
          </a:p>
          <a:p>
            <a:pPr marL="45720" indent="0">
              <a:lnSpc>
                <a:spcPct val="100000"/>
              </a:lnSpc>
              <a:spcBef>
                <a:spcPts val="0"/>
              </a:spcBef>
              <a:spcAft>
                <a:spcPts val="600"/>
              </a:spcAft>
              <a:buNone/>
            </a:pPr>
            <a:r>
              <a:rPr lang="en-US" dirty="0">
                <a:latin typeface="Calibri" panose="020F0502020204030204" pitchFamily="34" charset="0"/>
                <a:cs typeface="Calibri" panose="020F0502020204030204" pitchFamily="34" charset="0"/>
              </a:rPr>
              <a:t>Oct. 6, 2020 - Drop Boxes are available.</a:t>
            </a:r>
          </a:p>
          <a:p>
            <a:pPr marL="45720" indent="0">
              <a:lnSpc>
                <a:spcPct val="100000"/>
              </a:lnSpc>
              <a:spcBef>
                <a:spcPts val="0"/>
              </a:spcBef>
              <a:spcAft>
                <a:spcPts val="600"/>
              </a:spcAft>
              <a:buNone/>
            </a:pPr>
            <a:r>
              <a:rPr lang="en-US" dirty="0">
                <a:latin typeface="Calibri" panose="020F0502020204030204" pitchFamily="34" charset="0"/>
                <a:cs typeface="Calibri" panose="020F0502020204030204" pitchFamily="34" charset="0"/>
              </a:rPr>
              <a:t>Oct. 12, 2020 - Indigenous Peoples’ Day.</a:t>
            </a:r>
          </a:p>
          <a:p>
            <a:pPr marL="45720" indent="0">
              <a:lnSpc>
                <a:spcPct val="100000"/>
              </a:lnSpc>
              <a:spcBef>
                <a:spcPts val="0"/>
              </a:spcBef>
              <a:spcAft>
                <a:spcPts val="600"/>
              </a:spcAft>
              <a:buNone/>
            </a:pPr>
            <a:r>
              <a:rPr lang="en-US" dirty="0">
                <a:latin typeface="Calibri" panose="020F0502020204030204" pitchFamily="34" charset="0"/>
                <a:cs typeface="Calibri" panose="020F0502020204030204" pitchFamily="34" charset="0"/>
              </a:rPr>
              <a:t>Oct. 19, 2020 - Close of Registration for administrative purposes. Voters may still register and vote right up through Election Day.</a:t>
            </a:r>
          </a:p>
          <a:p>
            <a:pPr marL="45720" indent="0">
              <a:lnSpc>
                <a:spcPct val="100000"/>
              </a:lnSpc>
              <a:spcBef>
                <a:spcPts val="0"/>
              </a:spcBef>
              <a:spcAft>
                <a:spcPts val="600"/>
              </a:spcAft>
              <a:buNone/>
            </a:pPr>
            <a:r>
              <a:rPr lang="en-US" dirty="0">
                <a:latin typeface="Calibri" panose="020F0502020204030204" pitchFamily="34" charset="0"/>
                <a:cs typeface="Calibri" panose="020F0502020204030204" pitchFamily="34" charset="0"/>
              </a:rPr>
              <a:t>Oct. 31, 2020 - Happy Halloween – 15 additional in-person voting locations open.</a:t>
            </a:r>
          </a:p>
          <a:p>
            <a:pPr marL="45720" indent="0">
              <a:lnSpc>
                <a:spcPct val="100000"/>
              </a:lnSpc>
              <a:spcBef>
                <a:spcPts val="0"/>
              </a:spcBef>
              <a:spcAft>
                <a:spcPts val="600"/>
              </a:spcAft>
              <a:buNone/>
            </a:pPr>
            <a:r>
              <a:rPr lang="en-US" dirty="0">
                <a:latin typeface="Calibri" panose="020F0502020204030204" pitchFamily="34" charset="0"/>
                <a:cs typeface="Calibri" panose="020F0502020204030204" pitchFamily="34" charset="0"/>
              </a:rPr>
              <a:t>Nov. 3, 2020 - Election Day is the last day to vote!</a:t>
            </a:r>
          </a:p>
        </p:txBody>
      </p:sp>
      <p:pic>
        <p:nvPicPr>
          <p:cNvPr id="2050" name="Picture 2" descr="Vote.nd.gov">
            <a:extLst>
              <a:ext uri="{FF2B5EF4-FFF2-40B4-BE49-F238E27FC236}">
                <a16:creationId xmlns:a16="http://schemas.microsoft.com/office/drawing/2014/main" id="{DE352B4E-F9E2-4E58-A267-0E60A1EB20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6985" y="520745"/>
            <a:ext cx="2282810" cy="2250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15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4E9E-2C27-4626-8A3A-4DC3D07B1519}"/>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Thank you for participating!</a:t>
            </a:r>
          </a:p>
        </p:txBody>
      </p:sp>
      <p:pic>
        <p:nvPicPr>
          <p:cNvPr id="5" name="Content Placeholder 4" descr="A picture containing room&#10;&#10;Description automatically generated">
            <a:extLst>
              <a:ext uri="{FF2B5EF4-FFF2-40B4-BE49-F238E27FC236}">
                <a16:creationId xmlns:a16="http://schemas.microsoft.com/office/drawing/2014/main" id="{AF67C4D0-D13E-40E3-BA69-CEE1A36F00D2}"/>
              </a:ext>
            </a:extLst>
          </p:cNvPr>
          <p:cNvPicPr>
            <a:picLocks noGrp="1" noChangeAspect="1"/>
          </p:cNvPicPr>
          <p:nvPr>
            <p:ph idx="1"/>
          </p:nvPr>
        </p:nvPicPr>
        <p:blipFill>
          <a:blip r:embed="rId2"/>
          <a:stretch>
            <a:fillRect/>
          </a:stretch>
        </p:blipFill>
        <p:spPr>
          <a:xfrm>
            <a:off x="4113704" y="1727021"/>
            <a:ext cx="6737175" cy="3403958"/>
          </a:xfrm>
        </p:spPr>
      </p:pic>
      <p:sp>
        <p:nvSpPr>
          <p:cNvPr id="6" name="TextBox 5">
            <a:extLst>
              <a:ext uri="{FF2B5EF4-FFF2-40B4-BE49-F238E27FC236}">
                <a16:creationId xmlns:a16="http://schemas.microsoft.com/office/drawing/2014/main" id="{A708AF2D-7523-4AC4-9AFD-DE28E8774A39}"/>
              </a:ext>
            </a:extLst>
          </p:cNvPr>
          <p:cNvSpPr txBox="1"/>
          <p:nvPr/>
        </p:nvSpPr>
        <p:spPr>
          <a:xfrm>
            <a:off x="1457324" y="1727021"/>
            <a:ext cx="2543175" cy="313932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Gail L. Pellerin</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County Clerk</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831-454-2060 (main)</a:t>
            </a:r>
          </a:p>
          <a:p>
            <a:r>
              <a:rPr lang="en-US" dirty="0">
                <a:latin typeface="Calibri" panose="020F0502020204030204" pitchFamily="34" charset="0"/>
                <a:cs typeface="Calibri" panose="020F0502020204030204" pitchFamily="34" charset="0"/>
              </a:rPr>
              <a:t>831-454-2419 (direct)</a:t>
            </a:r>
          </a:p>
          <a:p>
            <a:r>
              <a:rPr lang="en-US" dirty="0">
                <a:latin typeface="Calibri" panose="020F0502020204030204" pitchFamily="34" charset="0"/>
                <a:cs typeface="Calibri" panose="020F0502020204030204" pitchFamily="34" charset="0"/>
                <a:hlinkClick r:id="rId3"/>
              </a:rPr>
              <a:t>info@votescount.us</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hlinkClick r:id="rId4"/>
              </a:rPr>
              <a:t>www.votescount.us</a:t>
            </a:r>
            <a:r>
              <a:rPr lang="en-US" dirty="0">
                <a:latin typeface="Calibri" panose="020F0502020204030204" pitchFamily="34" charset="0"/>
                <a:cs typeface="Calibri" panose="020F0502020204030204" pitchFamily="34" charset="0"/>
              </a:rPr>
              <a:t>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Special thanks to </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Tammy Patrick</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Future of California Elections </a:t>
            </a:r>
          </a:p>
        </p:txBody>
      </p:sp>
    </p:spTree>
    <p:extLst>
      <p:ext uri="{BB962C8B-B14F-4D97-AF65-F5344CB8AC3E}">
        <p14:creationId xmlns:p14="http://schemas.microsoft.com/office/powerpoint/2010/main" val="236092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Fire survivors </a:t>
            </a:r>
            <a:br>
              <a:rPr lang="en-US"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If you have lost your home or you cannot live there for the November 3 election  </a:t>
            </a:r>
          </a:p>
        </p:txBody>
      </p:sp>
      <p:sp>
        <p:nvSpPr>
          <p:cNvPr id="3" name="Content Placeholder 2"/>
          <p:cNvSpPr>
            <a:spLocks noGrp="1"/>
          </p:cNvSpPr>
          <p:nvPr>
            <p:ph sz="half" idx="1"/>
          </p:nvPr>
        </p:nvSpPr>
        <p:spPr/>
        <p:txBody>
          <a:bodyPr>
            <a:normAutofit fontScale="92500" lnSpcReduction="10000"/>
          </a:bodyPr>
          <a:lstStyle/>
          <a:p>
            <a:r>
              <a:rPr lang="en-US" dirty="0">
                <a:latin typeface="Calibri" panose="020F0502020204030204" pitchFamily="34" charset="0"/>
                <a:cs typeface="Calibri" panose="020F0502020204030204" pitchFamily="34" charset="0"/>
              </a:rPr>
              <a:t>You do not have to re-register to vote. </a:t>
            </a:r>
          </a:p>
          <a:p>
            <a:r>
              <a:rPr lang="en-US" dirty="0">
                <a:latin typeface="Calibri" panose="020F0502020204030204" pitchFamily="34" charset="0"/>
                <a:cs typeface="Calibri" panose="020F0502020204030204" pitchFamily="34" charset="0"/>
              </a:rPr>
              <a:t>You can keep your voting residence at your home in the fire evacuation area for as long as you need. </a:t>
            </a:r>
          </a:p>
          <a:p>
            <a:r>
              <a:rPr lang="en-US" dirty="0">
                <a:latin typeface="Calibri" panose="020F0502020204030204" pitchFamily="34" charset="0"/>
                <a:cs typeface="Calibri" panose="020F0502020204030204" pitchFamily="34" charset="0"/>
              </a:rPr>
              <a:t>But, if you do not get mail there, you will need to give us a mailing address. </a:t>
            </a:r>
          </a:p>
          <a:p>
            <a:r>
              <a:rPr lang="en-US" dirty="0">
                <a:latin typeface="Calibri" panose="020F0502020204030204" pitchFamily="34" charset="0"/>
                <a:cs typeface="Calibri" panose="020F0502020204030204" pitchFamily="34" charset="0"/>
              </a:rPr>
              <a:t>Complete the Change of Mailing address form online or at the Recovery Center. </a:t>
            </a:r>
          </a:p>
          <a:p>
            <a:r>
              <a:rPr lang="en-US" dirty="0">
                <a:latin typeface="Calibri" panose="020F0502020204030204" pitchFamily="34" charset="0"/>
                <a:cs typeface="Calibri" panose="020F0502020204030204" pitchFamily="34" charset="0"/>
              </a:rPr>
              <a:t>Ballots CANNOT be forwarded. So, if you filed a forwarding address with USPS, you still need to update your mailing address with us. Otherwise, your ballot will be returned to us as undeliverable. </a:t>
            </a:r>
          </a:p>
        </p:txBody>
      </p:sp>
      <p:sp>
        <p:nvSpPr>
          <p:cNvPr id="6" name="Content Placeholder 5">
            <a:extLst>
              <a:ext uri="{FF2B5EF4-FFF2-40B4-BE49-F238E27FC236}">
                <a16:creationId xmlns:a16="http://schemas.microsoft.com/office/drawing/2014/main" id="{D8774401-B29E-4742-9CD8-8077421C054A}"/>
              </a:ext>
            </a:extLst>
          </p:cNvPr>
          <p:cNvSpPr>
            <a:spLocks noGrp="1"/>
          </p:cNvSpPr>
          <p:nvPr>
            <p:ph sz="half" idx="2"/>
          </p:nvPr>
        </p:nvSpPr>
        <p:spPr>
          <a:xfrm>
            <a:off x="6278880" y="1572768"/>
            <a:ext cx="5079814" cy="4142232"/>
          </a:xfrm>
        </p:spPr>
        <p:txBody>
          <a:bodyPr>
            <a:normAutofit fontScale="92500" lnSpcReduction="10000"/>
          </a:bodyPr>
          <a:lstStyle/>
          <a:p>
            <a:r>
              <a:rPr lang="en-US" dirty="0">
                <a:latin typeface="Calibri" panose="020F0502020204030204" pitchFamily="34" charset="0"/>
                <a:cs typeface="Calibri" panose="020F0502020204030204" pitchFamily="34" charset="0"/>
              </a:rPr>
              <a:t>We must send our voter data to our ballot printer by September 14. So, if you change your address by then, your ballot will be sent to the correct address the first time. </a:t>
            </a:r>
          </a:p>
          <a:p>
            <a:r>
              <a:rPr lang="en-US" dirty="0">
                <a:latin typeface="Calibri" panose="020F0502020204030204" pitchFamily="34" charset="0"/>
                <a:cs typeface="Calibri" panose="020F0502020204030204" pitchFamily="34" charset="0"/>
              </a:rPr>
              <a:t>If you do not receive your ballot, you can request a replacement ballot.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Call 831-454-2060 or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email </a:t>
            </a:r>
            <a:r>
              <a:rPr lang="en-US" dirty="0">
                <a:latin typeface="Calibri" panose="020F0502020204030204" pitchFamily="34" charset="0"/>
                <a:cs typeface="Calibri" panose="020F0502020204030204" pitchFamily="34" charset="0"/>
                <a:hlinkClick r:id="rId2"/>
              </a:rPr>
              <a:t>2ndballot@votescount.us</a:t>
            </a:r>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Or go to one of our 17+ in-person voting locations and obtain a ballot –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2 open Oct. 5, others open Oct. 31 to Nov. 3. </a:t>
            </a:r>
          </a:p>
        </p:txBody>
      </p:sp>
    </p:spTree>
    <p:extLst>
      <p:ext uri="{BB962C8B-B14F-4D97-AF65-F5344CB8AC3E}">
        <p14:creationId xmlns:p14="http://schemas.microsoft.com/office/powerpoint/2010/main" val="195203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FFA82-ACAC-4593-9EF9-DDD6049096C6}"/>
              </a:ext>
            </a:extLst>
          </p:cNvPr>
          <p:cNvSpPr>
            <a:spLocks noGrp="1"/>
          </p:cNvSpPr>
          <p:nvPr>
            <p:ph type="title"/>
          </p:nvPr>
        </p:nvSpPr>
        <p:spPr/>
        <p:txBody>
          <a:bodyPr>
            <a:normAutofit fontScale="90000"/>
          </a:bodyPr>
          <a:lstStyle/>
          <a:p>
            <a:r>
              <a:rPr lang="en-US" dirty="0">
                <a:latin typeface="Calibri" panose="020F0502020204030204" pitchFamily="34" charset="0"/>
                <a:cs typeface="Calibri" panose="020F0502020204030204" pitchFamily="34" charset="0"/>
              </a:rPr>
              <a:t>Remote Accessible Vote-by-Mail Ballot - RAVBM</a:t>
            </a:r>
          </a:p>
        </p:txBody>
      </p:sp>
      <p:sp>
        <p:nvSpPr>
          <p:cNvPr id="5" name="Content Placeholder 4">
            <a:extLst>
              <a:ext uri="{FF2B5EF4-FFF2-40B4-BE49-F238E27FC236}">
                <a16:creationId xmlns:a16="http://schemas.microsoft.com/office/drawing/2014/main" id="{A7D1A7D0-024A-43D2-82C4-44E8A0C8053D}"/>
              </a:ext>
            </a:extLst>
          </p:cNvPr>
          <p:cNvSpPr>
            <a:spLocks noGrp="1"/>
          </p:cNvSpPr>
          <p:nvPr>
            <p:ph idx="1"/>
          </p:nvPr>
        </p:nvSpPr>
        <p:spPr>
          <a:xfrm>
            <a:off x="4764023" y="1591056"/>
            <a:ext cx="6532139" cy="4142232"/>
          </a:xfrm>
        </p:spPr>
        <p:txBody>
          <a:bodyPr>
            <a:normAutofit fontScale="92500" lnSpcReduction="20000"/>
          </a:bodyPr>
          <a:lstStyle/>
          <a:p>
            <a:r>
              <a:rPr lang="en-US" dirty="0">
                <a:latin typeface="Calibri" panose="020F0502020204030204" pitchFamily="34" charset="0"/>
                <a:cs typeface="Calibri" panose="020F0502020204030204" pitchFamily="34" charset="0"/>
              </a:rPr>
              <a:t>If you who do not get mail delivery or cannot vote using a paper ballot, you can sign up for a Remote Accessible Vote-by-Mail ballot (RAVBM). This form of voting had been limited to military and overseas voters and voters with disabilities, but due to COVID-19 any voter may request a RAVBM. </a:t>
            </a:r>
          </a:p>
          <a:p>
            <a:r>
              <a:rPr lang="en-US" dirty="0">
                <a:latin typeface="Calibri" panose="020F0502020204030204" pitchFamily="34" charset="0"/>
                <a:cs typeface="Calibri" panose="020F0502020204030204" pitchFamily="34" charset="0"/>
              </a:rPr>
              <a:t>To vote using a RAVBM, you need to have access to a computer, printer and envelopes to return their ballot. After you sign up at </a:t>
            </a:r>
            <a:r>
              <a:rPr lang="en-US" dirty="0">
                <a:latin typeface="Calibri" panose="020F0502020204030204" pitchFamily="34" charset="0"/>
                <a:cs typeface="Calibri" panose="020F0502020204030204" pitchFamily="34" charset="0"/>
                <a:hlinkClick r:id="rId2"/>
              </a:rPr>
              <a:t>www.votescount.us</a:t>
            </a:r>
            <a:r>
              <a:rPr lang="en-US" dirty="0">
                <a:latin typeface="Calibri" panose="020F0502020204030204" pitchFamily="34" charset="0"/>
                <a:cs typeface="Calibri" panose="020F0502020204030204" pitchFamily="34" charset="0"/>
              </a:rPr>
              <a:t> or call to sign up at 831-454-2060, we will email you an access code, to access your ballot and vote it. </a:t>
            </a:r>
          </a:p>
          <a:p>
            <a:r>
              <a:rPr lang="en-US" dirty="0">
                <a:latin typeface="Calibri" panose="020F0502020204030204" pitchFamily="34" charset="0"/>
                <a:cs typeface="Calibri" panose="020F0502020204030204" pitchFamily="34" charset="0"/>
              </a:rPr>
              <a:t>To return your voted ballot, you will need to use your own envelope unless you have the envelope we sent you. If you use your own envelope, you will need to sign it on the outside and print your name, address, and a way to contact you. You may want to put it in a second envelope to protect your information. </a:t>
            </a:r>
          </a:p>
        </p:txBody>
      </p:sp>
      <p:pic>
        <p:nvPicPr>
          <p:cNvPr id="7" name="Picture 6" descr="A close up of a sign&#10;&#10;Description automatically generated">
            <a:extLst>
              <a:ext uri="{FF2B5EF4-FFF2-40B4-BE49-F238E27FC236}">
                <a16:creationId xmlns:a16="http://schemas.microsoft.com/office/drawing/2014/main" id="{71E709C2-9EE4-40D8-8B9F-46257A277093}"/>
              </a:ext>
            </a:extLst>
          </p:cNvPr>
          <p:cNvPicPr>
            <a:picLocks noChangeAspect="1"/>
          </p:cNvPicPr>
          <p:nvPr/>
        </p:nvPicPr>
        <p:blipFill>
          <a:blip r:embed="rId3"/>
          <a:stretch>
            <a:fillRect/>
          </a:stretch>
        </p:blipFill>
        <p:spPr>
          <a:xfrm>
            <a:off x="895837" y="1680834"/>
            <a:ext cx="3499686" cy="3496331"/>
          </a:xfrm>
          <a:prstGeom prst="rect">
            <a:avLst/>
          </a:prstGeom>
        </p:spPr>
      </p:pic>
    </p:spTree>
    <p:extLst>
      <p:ext uri="{BB962C8B-B14F-4D97-AF65-F5344CB8AC3E}">
        <p14:creationId xmlns:p14="http://schemas.microsoft.com/office/powerpoint/2010/main" val="141972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Just because we mail you a ballot, you don’t have to mail it back!</a:t>
            </a:r>
          </a:p>
        </p:txBody>
      </p:sp>
      <p:pic>
        <p:nvPicPr>
          <p:cNvPr id="7" name="Picture Placeholder 6" descr="Ballot drop box in front of the county building"/>
          <p:cNvPicPr>
            <a:picLocks noGrp="1" noChangeAspect="1"/>
          </p:cNvPicPr>
          <p:nvPr>
            <p:ph type="pic" idx="1"/>
          </p:nvPr>
        </p:nvPicPr>
        <p:blipFill>
          <a:blip r:embed="rId2"/>
          <a:srcRect/>
          <a:stretch/>
        </p:blipFill>
        <p:spPr>
          <a:xfrm>
            <a:off x="1166580" y="685800"/>
            <a:ext cx="6096000" cy="4572000"/>
          </a:xfrm>
        </p:spPr>
      </p:pic>
      <p:sp>
        <p:nvSpPr>
          <p:cNvPr id="4" name="Text Placeholder 3"/>
          <p:cNvSpPr>
            <a:spLocks noGrp="1"/>
          </p:cNvSpPr>
          <p:nvPr>
            <p:ph type="body" sz="half" idx="2"/>
          </p:nvPr>
        </p:nvSpPr>
        <p:spPr/>
        <p:txBody>
          <a:bodyPr/>
          <a:lstStyle/>
          <a:p>
            <a:r>
              <a:rPr lang="en-US" dirty="0">
                <a:latin typeface="Calibri" panose="020F0502020204030204" pitchFamily="34" charset="0"/>
                <a:cs typeface="Calibri" panose="020F0502020204030204" pitchFamily="34" charset="0"/>
              </a:rPr>
              <a:t>We will have 15 ballot drop boxes available 24/7 from October 6 until 8pm on Tuesday, November 3. </a:t>
            </a:r>
          </a:p>
        </p:txBody>
      </p:sp>
    </p:spTree>
    <p:extLst>
      <p:ext uri="{BB962C8B-B14F-4D97-AF65-F5344CB8AC3E}">
        <p14:creationId xmlns:p14="http://schemas.microsoft.com/office/powerpoint/2010/main" val="36188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Ballot drop box locations</a:t>
            </a:r>
          </a:p>
        </p:txBody>
      </p:sp>
      <p:sp>
        <p:nvSpPr>
          <p:cNvPr id="3" name="Content Placeholder 2">
            <a:extLst>
              <a:ext uri="{FF2B5EF4-FFF2-40B4-BE49-F238E27FC236}">
                <a16:creationId xmlns:a16="http://schemas.microsoft.com/office/drawing/2014/main" id="{DF7D2E1F-56DB-4E8B-B385-BFCA35DF4436}"/>
              </a:ext>
            </a:extLst>
          </p:cNvPr>
          <p:cNvSpPr>
            <a:spLocks noGrp="1"/>
          </p:cNvSpPr>
          <p:nvPr>
            <p:ph idx="1"/>
          </p:nvPr>
        </p:nvSpPr>
        <p:spPr/>
        <p:txBody>
          <a:bodyPr>
            <a:normAutofit fontScale="77500" lnSpcReduction="20000"/>
          </a:bodyPr>
          <a:lstStyle/>
          <a:p>
            <a:pPr marL="228600" marR="0">
              <a:lnSpc>
                <a:spcPct val="107000"/>
              </a:lnSpc>
              <a:spcBef>
                <a:spcPts val="0"/>
              </a:spcBef>
              <a:spcAft>
                <a:spcPts val="6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Aptos</a:t>
            </a:r>
            <a:r>
              <a:rPr lang="en-US" sz="1800" dirty="0">
                <a:effectLst/>
                <a:latin typeface="Calibri" panose="020F0502020204030204" pitchFamily="34" charset="0"/>
                <a:ea typeface="Calibri" panose="020F0502020204030204" pitchFamily="34" charset="0"/>
                <a:cs typeface="Calibri" panose="020F0502020204030204" pitchFamily="34" charset="0"/>
              </a:rPr>
              <a:t> - Public Library, 7695 Soquel Dr.</a:t>
            </a:r>
          </a:p>
          <a:p>
            <a:pPr marL="228600" marR="0">
              <a:lnSpc>
                <a:spcPct val="107000"/>
              </a:lnSpc>
              <a:spcBef>
                <a:spcPts val="0"/>
              </a:spcBef>
              <a:spcAft>
                <a:spcPts val="6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Aptos</a:t>
            </a:r>
            <a:r>
              <a:rPr lang="en-US" sz="1800" dirty="0">
                <a:effectLst/>
                <a:latin typeface="Calibri" panose="020F0502020204030204" pitchFamily="34" charset="0"/>
                <a:ea typeface="Calibri" panose="020F0502020204030204" pitchFamily="34" charset="0"/>
                <a:cs typeface="Calibri" panose="020F0502020204030204" pitchFamily="34" charset="0"/>
              </a:rPr>
              <a:t> - Polo Grounds, 2255 Huntington Dr.</a:t>
            </a:r>
          </a:p>
          <a:p>
            <a:pPr marL="228600" marR="0">
              <a:lnSpc>
                <a:spcPct val="107000"/>
              </a:lnSpc>
              <a:spcBef>
                <a:spcPts val="0"/>
              </a:spcBef>
              <a:spcAft>
                <a:spcPts val="6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Aptos</a:t>
            </a:r>
            <a:r>
              <a:rPr lang="en-US" sz="1800" dirty="0">
                <a:effectLst/>
                <a:latin typeface="Calibri" panose="020F0502020204030204" pitchFamily="34" charset="0"/>
                <a:ea typeface="Calibri" panose="020F0502020204030204" pitchFamily="34" charset="0"/>
                <a:cs typeface="Calibri" panose="020F0502020204030204" pitchFamily="34" charset="0"/>
              </a:rPr>
              <a:t> - Cabrillo College by football stadium, 3732 Cabrillo College Dr.</a:t>
            </a:r>
          </a:p>
          <a:p>
            <a:pPr marL="228600" marR="0">
              <a:lnSpc>
                <a:spcPct val="107000"/>
              </a:lnSpc>
              <a:spcBef>
                <a:spcPts val="0"/>
              </a:spcBef>
              <a:spcAft>
                <a:spcPts val="6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Ben Lomond</a:t>
            </a:r>
            <a:r>
              <a:rPr lang="en-US" sz="1800" dirty="0">
                <a:effectLst/>
                <a:latin typeface="Calibri" panose="020F0502020204030204" pitchFamily="34" charset="0"/>
                <a:ea typeface="Calibri" panose="020F0502020204030204" pitchFamily="34" charset="0"/>
                <a:cs typeface="Calibri" panose="020F0502020204030204" pitchFamily="34" charset="0"/>
              </a:rPr>
              <a:t> - Highlands Park, 8500 Highway 9</a:t>
            </a:r>
          </a:p>
          <a:p>
            <a:pPr marL="228600" marR="0">
              <a:lnSpc>
                <a:spcPct val="107000"/>
              </a:lnSpc>
              <a:spcBef>
                <a:spcPts val="0"/>
              </a:spcBef>
              <a:spcAft>
                <a:spcPts val="6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Boulder Creek</a:t>
            </a:r>
            <a:r>
              <a:rPr lang="en-US" sz="1800" dirty="0">
                <a:effectLst/>
                <a:latin typeface="Calibri" panose="020F0502020204030204" pitchFamily="34" charset="0"/>
                <a:ea typeface="Calibri" panose="020F0502020204030204" pitchFamily="34" charset="0"/>
                <a:cs typeface="Calibri" panose="020F0502020204030204" pitchFamily="34" charset="0"/>
              </a:rPr>
              <a:t> - Library, 13390 W. Park Ave.: walk up</a:t>
            </a:r>
          </a:p>
          <a:p>
            <a:pPr marL="228600" marR="0">
              <a:lnSpc>
                <a:spcPct val="107000"/>
              </a:lnSpc>
              <a:spcBef>
                <a:spcPts val="0"/>
              </a:spcBef>
              <a:spcAft>
                <a:spcPts val="6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Capitola</a:t>
            </a:r>
            <a:r>
              <a:rPr lang="en-US" sz="1800" dirty="0">
                <a:effectLst/>
                <a:latin typeface="Calibri" panose="020F0502020204030204" pitchFamily="34" charset="0"/>
                <a:ea typeface="Calibri" panose="020F0502020204030204" pitchFamily="34" charset="0"/>
                <a:cs typeface="Calibri" panose="020F0502020204030204" pitchFamily="34" charset="0"/>
              </a:rPr>
              <a:t> - City Hall, 420 Capitola Ave.</a:t>
            </a:r>
          </a:p>
          <a:p>
            <a:pPr marL="228600" marR="0">
              <a:lnSpc>
                <a:spcPct val="107000"/>
              </a:lnSpc>
              <a:spcBef>
                <a:spcPts val="0"/>
              </a:spcBef>
              <a:spcAft>
                <a:spcPts val="6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Capitola</a:t>
            </a:r>
            <a:r>
              <a:rPr lang="en-US" sz="1800" dirty="0">
                <a:effectLst/>
                <a:latin typeface="Calibri" panose="020F0502020204030204" pitchFamily="34" charset="0"/>
                <a:ea typeface="Calibri" panose="020F0502020204030204" pitchFamily="34" charset="0"/>
                <a:cs typeface="Calibri" panose="020F0502020204030204" pitchFamily="34" charset="0"/>
              </a:rPr>
              <a:t> - Shopping Mall (near Sears), 1855 41st Ave.</a:t>
            </a:r>
          </a:p>
          <a:p>
            <a:pPr marL="228600" marR="0">
              <a:lnSpc>
                <a:spcPct val="107000"/>
              </a:lnSpc>
              <a:spcBef>
                <a:spcPts val="0"/>
              </a:spcBef>
              <a:spcAft>
                <a:spcPts val="6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Felton</a:t>
            </a:r>
            <a:r>
              <a:rPr lang="en-US" sz="1800" dirty="0">
                <a:effectLst/>
                <a:latin typeface="Calibri" panose="020F0502020204030204" pitchFamily="34" charset="0"/>
                <a:ea typeface="Calibri" panose="020F0502020204030204" pitchFamily="34" charset="0"/>
                <a:cs typeface="Calibri" panose="020F0502020204030204" pitchFamily="34" charset="0"/>
              </a:rPr>
              <a:t> - Covered Bridge Park, Mt. Hermon/Graham Hill Rd.</a:t>
            </a:r>
          </a:p>
          <a:p>
            <a:pPr marL="0" marR="0">
              <a:lnSpc>
                <a:spcPct val="107000"/>
              </a:lnSpc>
              <a:spcBef>
                <a:spcPts val="0"/>
              </a:spcBef>
              <a:spcAft>
                <a:spcPts val="6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Santa Cruz</a:t>
            </a:r>
            <a:r>
              <a:rPr lang="en-US" sz="1800" dirty="0">
                <a:effectLst/>
                <a:latin typeface="Calibri" panose="020F0502020204030204" pitchFamily="34" charset="0"/>
                <a:ea typeface="Calibri" panose="020F0502020204030204" pitchFamily="34" charset="0"/>
                <a:cs typeface="Calibri" panose="020F0502020204030204" pitchFamily="34" charset="0"/>
              </a:rPr>
              <a:t> - County Gov. Center, 701 Ocean St.</a:t>
            </a:r>
          </a:p>
          <a:p>
            <a:pPr marL="0" marR="0">
              <a:lnSpc>
                <a:spcPct val="107000"/>
              </a:lnSpc>
              <a:spcBef>
                <a:spcPts val="0"/>
              </a:spcBef>
              <a:spcAft>
                <a:spcPts val="6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Santa Cruz</a:t>
            </a:r>
            <a:r>
              <a:rPr lang="en-US" sz="1800" dirty="0">
                <a:effectLst/>
                <a:latin typeface="Calibri" panose="020F0502020204030204" pitchFamily="34" charset="0"/>
                <a:ea typeface="Calibri" panose="020F0502020204030204" pitchFamily="34" charset="0"/>
                <a:cs typeface="Calibri" panose="020F0502020204030204" pitchFamily="34" charset="0"/>
              </a:rPr>
              <a:t> - Public Library, 212 Church St.</a:t>
            </a:r>
          </a:p>
          <a:p>
            <a:pPr marL="0" marR="0">
              <a:lnSpc>
                <a:spcPct val="107000"/>
              </a:lnSpc>
              <a:spcBef>
                <a:spcPts val="0"/>
              </a:spcBef>
              <a:spcAft>
                <a:spcPts val="6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Santa Cruz</a:t>
            </a:r>
            <a:r>
              <a:rPr lang="en-US" sz="1800" dirty="0">
                <a:effectLst/>
                <a:latin typeface="Calibri" panose="020F0502020204030204" pitchFamily="34" charset="0"/>
                <a:ea typeface="Calibri" panose="020F0502020204030204" pitchFamily="34" charset="0"/>
                <a:cs typeface="Calibri" panose="020F0502020204030204" pitchFamily="34" charset="0"/>
              </a:rPr>
              <a:t> - UCSC Quarry Plaza: walk up</a:t>
            </a:r>
          </a:p>
          <a:p>
            <a:pPr marL="0" marR="0">
              <a:lnSpc>
                <a:spcPct val="107000"/>
              </a:lnSpc>
              <a:spcBef>
                <a:spcPts val="0"/>
              </a:spcBef>
              <a:spcAft>
                <a:spcPts val="6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Scotts Valley</a:t>
            </a:r>
            <a:r>
              <a:rPr lang="en-US" sz="1800" dirty="0">
                <a:effectLst/>
                <a:latin typeface="Calibri" panose="020F0502020204030204" pitchFamily="34" charset="0"/>
                <a:ea typeface="Calibri" panose="020F0502020204030204" pitchFamily="34" charset="0"/>
                <a:cs typeface="Calibri" panose="020F0502020204030204" pitchFamily="34" charset="0"/>
              </a:rPr>
              <a:t> - City Hall, 1 Civic Center Dr.</a:t>
            </a:r>
          </a:p>
          <a:p>
            <a:pPr marL="0" marR="0">
              <a:lnSpc>
                <a:spcPct val="107000"/>
              </a:lnSpc>
              <a:spcBef>
                <a:spcPts val="0"/>
              </a:spcBef>
              <a:spcAft>
                <a:spcPts val="6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Watsonville</a:t>
            </a:r>
            <a:r>
              <a:rPr lang="en-US" sz="1800" dirty="0">
                <a:effectLst/>
                <a:latin typeface="Calibri" panose="020F0502020204030204" pitchFamily="34" charset="0"/>
                <a:ea typeface="Calibri" panose="020F0502020204030204" pitchFamily="34" charset="0"/>
                <a:cs typeface="Calibri" panose="020F0502020204030204" pitchFamily="34" charset="0"/>
              </a:rPr>
              <a:t> - Parking Lot 14, 316 Rodriguez St.</a:t>
            </a:r>
          </a:p>
          <a:p>
            <a:pPr marL="0" marR="0">
              <a:lnSpc>
                <a:spcPct val="107000"/>
              </a:lnSpc>
              <a:spcBef>
                <a:spcPts val="0"/>
              </a:spcBef>
              <a:spcAft>
                <a:spcPts val="6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Watsonville</a:t>
            </a:r>
            <a:r>
              <a:rPr lang="en-US" sz="1800" dirty="0">
                <a:effectLst/>
                <a:latin typeface="Calibri" panose="020F0502020204030204" pitchFamily="34" charset="0"/>
                <a:ea typeface="Calibri" panose="020F0502020204030204" pitchFamily="34" charset="0"/>
                <a:cs typeface="Calibri" panose="020F0502020204030204" pitchFamily="34" charset="0"/>
              </a:rPr>
              <a:t> - County Health Center, 1430 Freedom Blvd.</a:t>
            </a:r>
          </a:p>
          <a:p>
            <a:pPr marL="0" marR="0">
              <a:lnSpc>
                <a:spcPct val="107000"/>
              </a:lnSpc>
              <a:spcBef>
                <a:spcPts val="0"/>
              </a:spcBef>
              <a:spcAft>
                <a:spcPts val="6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Watsonville</a:t>
            </a:r>
            <a:r>
              <a:rPr lang="en-US" sz="1800" dirty="0">
                <a:effectLst/>
                <a:latin typeface="Calibri" panose="020F0502020204030204" pitchFamily="34" charset="0"/>
                <a:ea typeface="Calibri" panose="020F0502020204030204" pitchFamily="34" charset="0"/>
                <a:cs typeface="Calibri" panose="020F0502020204030204" pitchFamily="34" charset="0"/>
              </a:rPr>
              <a:t> - </a:t>
            </a:r>
            <a:r>
              <a:rPr lang="en-US" sz="1800" dirty="0" err="1">
                <a:effectLst/>
                <a:latin typeface="Calibri" panose="020F0502020204030204" pitchFamily="34" charset="0"/>
                <a:ea typeface="Calibri" panose="020F0502020204030204" pitchFamily="34" charset="0"/>
                <a:cs typeface="Calibri" panose="020F0502020204030204" pitchFamily="34" charset="0"/>
              </a:rPr>
              <a:t>Corralitos</a:t>
            </a:r>
            <a:r>
              <a:rPr lang="en-US" sz="1800" dirty="0">
                <a:effectLst/>
                <a:latin typeface="Calibri" panose="020F0502020204030204" pitchFamily="34" charset="0"/>
                <a:ea typeface="Calibri" panose="020F0502020204030204" pitchFamily="34" charset="0"/>
                <a:cs typeface="Calibri" panose="020F0502020204030204" pitchFamily="34" charset="0"/>
              </a:rPr>
              <a:t> Community Center, 35 Browns Valley Rd.</a:t>
            </a:r>
          </a:p>
          <a:p>
            <a:endParaRPr lang="en-US" dirty="0"/>
          </a:p>
        </p:txBody>
      </p:sp>
      <p:pic>
        <p:nvPicPr>
          <p:cNvPr id="5" name="Picture 4" descr="Person dropping off a ballot in a drop box&#10;&#10;Description automatically generated">
            <a:extLst>
              <a:ext uri="{FF2B5EF4-FFF2-40B4-BE49-F238E27FC236}">
                <a16:creationId xmlns:a16="http://schemas.microsoft.com/office/drawing/2014/main" id="{90BA76EA-759A-423A-914D-DCD0CDD61A79}"/>
              </a:ext>
            </a:extLst>
          </p:cNvPr>
          <p:cNvPicPr>
            <a:picLocks noChangeAspect="1"/>
          </p:cNvPicPr>
          <p:nvPr/>
        </p:nvPicPr>
        <p:blipFill>
          <a:blip r:embed="rId2"/>
          <a:stretch>
            <a:fillRect/>
          </a:stretch>
        </p:blipFill>
        <p:spPr>
          <a:xfrm>
            <a:off x="7054244" y="688955"/>
            <a:ext cx="4596277" cy="4596277"/>
          </a:xfrm>
          <a:prstGeom prst="rect">
            <a:avLst/>
          </a:prstGeom>
        </p:spPr>
      </p:pic>
    </p:spTree>
    <p:extLst>
      <p:ext uri="{BB962C8B-B14F-4D97-AF65-F5344CB8AC3E}">
        <p14:creationId xmlns:p14="http://schemas.microsoft.com/office/powerpoint/2010/main" val="168935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05783A-C20A-4048-97FC-D712496E929B}"/>
              </a:ext>
            </a:extLst>
          </p:cNvPr>
          <p:cNvSpPr>
            <a:spLocks noGrp="1"/>
          </p:cNvSpPr>
          <p:nvPr>
            <p:ph type="title"/>
          </p:nvPr>
        </p:nvSpPr>
        <p:spPr>
          <a:xfrm>
            <a:off x="1341120" y="265176"/>
            <a:ext cx="10059519" cy="1088136"/>
          </a:xfrm>
        </p:spPr>
        <p:txBody>
          <a:bodyPr>
            <a:normAutofit fontScale="90000"/>
          </a:bodyPr>
          <a:lstStyle/>
          <a:p>
            <a:r>
              <a:rPr lang="en-US" dirty="0">
                <a:latin typeface="Calibri" panose="020F0502020204030204" pitchFamily="34" charset="0"/>
                <a:cs typeface="Calibri" panose="020F0502020204030204" pitchFamily="34" charset="0"/>
              </a:rPr>
              <a:t>If you mail your ballot, make sure it is postmarked on or before November 3!</a:t>
            </a:r>
          </a:p>
        </p:txBody>
      </p:sp>
      <p:sp>
        <p:nvSpPr>
          <p:cNvPr id="6" name="Content Placeholder 5">
            <a:extLst>
              <a:ext uri="{FF2B5EF4-FFF2-40B4-BE49-F238E27FC236}">
                <a16:creationId xmlns:a16="http://schemas.microsoft.com/office/drawing/2014/main" id="{696978BA-F4B8-48C1-832C-E8912187C077}"/>
              </a:ext>
            </a:extLst>
          </p:cNvPr>
          <p:cNvSpPr>
            <a:spLocks noGrp="1"/>
          </p:cNvSpPr>
          <p:nvPr>
            <p:ph idx="1"/>
          </p:nvPr>
        </p:nvSpPr>
        <p:spPr>
          <a:xfrm>
            <a:off x="5430473" y="1407438"/>
            <a:ext cx="5420407" cy="4142232"/>
          </a:xfrm>
        </p:spPr>
        <p:txBody>
          <a:bodyPr/>
          <a:lstStyle/>
          <a:p>
            <a:pPr>
              <a:lnSpc>
                <a:spcPct val="108000"/>
              </a:lnSpc>
            </a:pPr>
            <a:r>
              <a:rPr lang="en-US" dirty="0">
                <a:latin typeface="Calibri" panose="020F0502020204030204" pitchFamily="34" charset="0"/>
                <a:cs typeface="Calibri" panose="020F0502020204030204" pitchFamily="34" charset="0"/>
              </a:rPr>
              <a:t>Ballots postmarked on or before November 3 and received by the elections official by November 20 will be considered received on time and will be counted if the voter is eligible to vote. </a:t>
            </a:r>
          </a:p>
          <a:p>
            <a:pPr>
              <a:lnSpc>
                <a:spcPct val="108000"/>
              </a:lnSpc>
            </a:pPr>
            <a:r>
              <a:rPr lang="en-US" dirty="0">
                <a:latin typeface="Calibri" panose="020F0502020204030204" pitchFamily="34" charset="0"/>
                <a:cs typeface="Calibri" panose="020F0502020204030204" pitchFamily="34" charset="0"/>
              </a:rPr>
              <a:t>If you mail it on November 3, walk it in to the post office and have it postmarked!</a:t>
            </a:r>
          </a:p>
          <a:p>
            <a:pPr>
              <a:lnSpc>
                <a:spcPct val="108000"/>
              </a:lnSpc>
            </a:pPr>
            <a:r>
              <a:rPr lang="en-US" dirty="0">
                <a:latin typeface="Calibri" panose="020F0502020204030204" pitchFamily="34" charset="0"/>
                <a:cs typeface="Calibri" panose="020F0502020204030204" pitchFamily="34" charset="0"/>
              </a:rPr>
              <a:t>Postage is paid!</a:t>
            </a:r>
          </a:p>
        </p:txBody>
      </p:sp>
      <p:pic>
        <p:nvPicPr>
          <p:cNvPr id="8" name="Picture 7" descr="A person mailing their ballot&#10;&#10;Description automatically generated">
            <a:extLst>
              <a:ext uri="{FF2B5EF4-FFF2-40B4-BE49-F238E27FC236}">
                <a16:creationId xmlns:a16="http://schemas.microsoft.com/office/drawing/2014/main" id="{60934AC5-56AE-4F92-ADE0-7E36C40DF997}"/>
              </a:ext>
            </a:extLst>
          </p:cNvPr>
          <p:cNvPicPr>
            <a:picLocks noChangeAspect="1"/>
          </p:cNvPicPr>
          <p:nvPr/>
        </p:nvPicPr>
        <p:blipFill>
          <a:blip r:embed="rId2"/>
          <a:stretch>
            <a:fillRect/>
          </a:stretch>
        </p:blipFill>
        <p:spPr>
          <a:xfrm>
            <a:off x="1341120" y="1407438"/>
            <a:ext cx="3877794" cy="3877794"/>
          </a:xfrm>
          <a:prstGeom prst="rect">
            <a:avLst/>
          </a:prstGeom>
        </p:spPr>
      </p:pic>
    </p:spTree>
    <p:extLst>
      <p:ext uri="{BB962C8B-B14F-4D97-AF65-F5344CB8AC3E}">
        <p14:creationId xmlns:p14="http://schemas.microsoft.com/office/powerpoint/2010/main" val="167491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2646" y="293615"/>
            <a:ext cx="3469410" cy="1366007"/>
          </a:xfrm>
        </p:spPr>
        <p:txBody>
          <a:bodyPr/>
          <a:lstStyle/>
          <a:p>
            <a:r>
              <a:rPr lang="en-US" dirty="0">
                <a:latin typeface="Calibri" panose="020F0502020204030204" pitchFamily="34" charset="0"/>
                <a:cs typeface="Calibri" panose="020F0502020204030204" pitchFamily="34" charset="0"/>
              </a:rPr>
              <a:t>In-Person voting locations</a:t>
            </a:r>
          </a:p>
        </p:txBody>
      </p:sp>
      <p:sp>
        <p:nvSpPr>
          <p:cNvPr id="5" name="Content Placeholder 4"/>
          <p:cNvSpPr>
            <a:spLocks noGrp="1"/>
          </p:cNvSpPr>
          <p:nvPr>
            <p:ph idx="1"/>
          </p:nvPr>
        </p:nvSpPr>
        <p:spPr>
          <a:xfrm>
            <a:off x="760412" y="394283"/>
            <a:ext cx="7485965" cy="5201173"/>
          </a:xfrm>
        </p:spPr>
        <p:txBody>
          <a:bodyPr>
            <a:normAutofit fontScale="70000" lnSpcReduction="20000"/>
          </a:bodyPr>
          <a:lstStyle/>
          <a:p>
            <a:pPr marL="3429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Aptos </a:t>
            </a:r>
            <a:r>
              <a:rPr lang="en-US" sz="1800" dirty="0">
                <a:effectLst/>
                <a:latin typeface="Calibri" panose="020F0502020204030204" pitchFamily="34" charset="0"/>
                <a:ea typeface="Calibri" panose="020F0502020204030204" pitchFamily="34" charset="0"/>
                <a:cs typeface="Calibri" panose="020F0502020204030204" pitchFamily="34" charset="0"/>
              </a:rPr>
              <a:t>- Temple Beth El, 3055 Porter Gulch Rd.</a:t>
            </a:r>
          </a:p>
          <a:p>
            <a:pPr marL="3429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Boulder Creek</a:t>
            </a:r>
            <a:r>
              <a:rPr lang="en-US" sz="1800" dirty="0">
                <a:effectLst/>
                <a:latin typeface="Calibri" panose="020F0502020204030204" pitchFamily="34" charset="0"/>
                <a:ea typeface="Calibri" panose="020F0502020204030204" pitchFamily="34" charset="0"/>
                <a:cs typeface="Calibri" panose="020F0502020204030204" pitchFamily="34" charset="0"/>
              </a:rPr>
              <a:t> - Boulder Creek Recreation Hall, 13333 Middleton </a:t>
            </a:r>
            <a:r>
              <a:rPr lang="en-US" sz="1800" dirty="0">
                <a:latin typeface="Calibri" panose="020F0502020204030204" pitchFamily="34" charset="0"/>
                <a:ea typeface="Calibri" panose="020F0502020204030204" pitchFamily="34" charset="0"/>
                <a:cs typeface="Calibri" panose="020F0502020204030204" pitchFamily="34" charset="0"/>
              </a:rPr>
              <a:t>Ave</a:t>
            </a:r>
            <a:r>
              <a:rPr lang="en-US" sz="1800" dirty="0">
                <a:effectLst/>
                <a:latin typeface="Calibri" panose="020F0502020204030204" pitchFamily="34" charset="0"/>
                <a:ea typeface="Calibri" panose="020F0502020204030204" pitchFamily="34" charset="0"/>
                <a:cs typeface="Calibri" panose="020F0502020204030204" pitchFamily="34" charset="0"/>
              </a:rPr>
              <a:t>.</a:t>
            </a:r>
          </a:p>
          <a:p>
            <a:pPr marL="3429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Capitola</a:t>
            </a:r>
            <a:r>
              <a:rPr lang="en-US" sz="1800" dirty="0">
                <a:effectLst/>
                <a:latin typeface="Calibri" panose="020F0502020204030204" pitchFamily="34" charset="0"/>
                <a:ea typeface="Calibri" panose="020F0502020204030204" pitchFamily="34" charset="0"/>
                <a:cs typeface="Calibri" panose="020F0502020204030204" pitchFamily="34" charset="0"/>
              </a:rPr>
              <a:t> - New Brighton Middle School, 250 Washburn Ave.</a:t>
            </a:r>
          </a:p>
          <a:p>
            <a:pPr marL="3429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Felton</a:t>
            </a:r>
            <a:r>
              <a:rPr lang="en-US" sz="1800" dirty="0">
                <a:effectLst/>
                <a:latin typeface="Calibri" panose="020F0502020204030204" pitchFamily="34" charset="0"/>
                <a:ea typeface="Calibri" panose="020F0502020204030204" pitchFamily="34" charset="0"/>
                <a:cs typeface="Calibri" panose="020F0502020204030204" pitchFamily="34" charset="0"/>
              </a:rPr>
              <a:t> - San Lorenzo Valley High School, 7105 Highway 9</a:t>
            </a:r>
          </a:p>
          <a:p>
            <a:pPr marL="3429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Santa Cruz</a:t>
            </a:r>
            <a:r>
              <a:rPr lang="en-US" sz="1800" dirty="0">
                <a:effectLst/>
                <a:latin typeface="Calibri" panose="020F0502020204030204" pitchFamily="34" charset="0"/>
                <a:ea typeface="Calibri" panose="020F0502020204030204" pitchFamily="34" charset="0"/>
                <a:cs typeface="Calibri" panose="020F0502020204030204" pitchFamily="34" charset="0"/>
              </a:rPr>
              <a:t> - Santa Cruz County Clerk/Elections, 701 Ocean St., Room 310</a:t>
            </a:r>
          </a:p>
          <a:p>
            <a:pPr marL="3429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Santa Cruz</a:t>
            </a:r>
            <a:r>
              <a:rPr lang="en-US" sz="1800" dirty="0">
                <a:effectLst/>
                <a:latin typeface="Calibri" panose="020F0502020204030204" pitchFamily="34" charset="0"/>
                <a:ea typeface="Calibri" panose="020F0502020204030204" pitchFamily="34" charset="0"/>
                <a:cs typeface="Calibri" panose="020F0502020204030204" pitchFamily="34" charset="0"/>
              </a:rPr>
              <a:t> - Simpkins Swim Center, 979 17th Ave.</a:t>
            </a:r>
          </a:p>
          <a:p>
            <a:pPr marL="3429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Santa Cruz</a:t>
            </a:r>
            <a:r>
              <a:rPr lang="en-US" sz="1800" dirty="0">
                <a:effectLst/>
                <a:latin typeface="Calibri" panose="020F0502020204030204" pitchFamily="34" charset="0"/>
                <a:ea typeface="Calibri" panose="020F0502020204030204" pitchFamily="34" charset="0"/>
                <a:cs typeface="Calibri" panose="020F0502020204030204" pitchFamily="34" charset="0"/>
              </a:rPr>
              <a:t> - Bonny Doon Elementary School, 1492 Pine Flat Rd.</a:t>
            </a:r>
          </a:p>
          <a:p>
            <a:pPr marL="3429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Santa Cruz</a:t>
            </a:r>
            <a:r>
              <a:rPr lang="en-US" sz="1800" dirty="0">
                <a:effectLst/>
                <a:latin typeface="Calibri" panose="020F0502020204030204" pitchFamily="34" charset="0"/>
                <a:ea typeface="Calibri" panose="020F0502020204030204" pitchFamily="34" charset="0"/>
                <a:cs typeface="Calibri" panose="020F0502020204030204" pitchFamily="34" charset="0"/>
              </a:rPr>
              <a:t> - Kaiser Permanente Arena, 140 Front St.</a:t>
            </a:r>
          </a:p>
          <a:p>
            <a:pPr marL="3429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Santa Cruz</a:t>
            </a:r>
            <a:r>
              <a:rPr lang="en-US" sz="1800" dirty="0">
                <a:effectLst/>
                <a:latin typeface="Calibri" panose="020F0502020204030204" pitchFamily="34" charset="0"/>
                <a:ea typeface="Calibri" panose="020F0502020204030204" pitchFamily="34" charset="0"/>
                <a:cs typeface="Calibri" panose="020F0502020204030204" pitchFamily="34" charset="0"/>
              </a:rPr>
              <a:t> – Masonic Center, 828 N. </a:t>
            </a:r>
            <a:r>
              <a:rPr lang="en-US" sz="1800" dirty="0" err="1">
                <a:effectLst/>
                <a:latin typeface="Calibri" panose="020F0502020204030204" pitchFamily="34" charset="0"/>
                <a:ea typeface="Calibri" panose="020F0502020204030204" pitchFamily="34" charset="0"/>
                <a:cs typeface="Calibri" panose="020F0502020204030204" pitchFamily="34" charset="0"/>
              </a:rPr>
              <a:t>Branciforte</a:t>
            </a:r>
            <a:r>
              <a:rPr lang="en-US" sz="1800" dirty="0">
                <a:effectLst/>
                <a:latin typeface="Calibri" panose="020F0502020204030204" pitchFamily="34" charset="0"/>
                <a:ea typeface="Calibri" panose="020F0502020204030204" pitchFamily="34" charset="0"/>
                <a:cs typeface="Calibri" panose="020F0502020204030204" pitchFamily="34" charset="0"/>
              </a:rPr>
              <a:t> Ave.</a:t>
            </a:r>
          </a:p>
          <a:p>
            <a:pPr marL="3429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Santa Cruz</a:t>
            </a:r>
            <a:r>
              <a:rPr lang="en-US" sz="1800" dirty="0">
                <a:effectLst/>
                <a:latin typeface="Calibri" panose="020F0502020204030204" pitchFamily="34" charset="0"/>
                <a:ea typeface="Calibri" panose="020F0502020204030204" pitchFamily="34" charset="0"/>
                <a:cs typeface="Calibri" panose="020F0502020204030204" pitchFamily="34" charset="0"/>
              </a:rPr>
              <a:t> - Natural Bridges School, 255 Swift St.</a:t>
            </a:r>
          </a:p>
          <a:p>
            <a:pPr marL="3429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Scotts Valley</a:t>
            </a:r>
            <a:r>
              <a:rPr lang="en-US" sz="1800" dirty="0">
                <a:effectLst/>
                <a:latin typeface="Calibri" panose="020F0502020204030204" pitchFamily="34" charset="0"/>
                <a:ea typeface="Calibri" panose="020F0502020204030204" pitchFamily="34" charset="0"/>
                <a:cs typeface="Calibri" panose="020F0502020204030204" pitchFamily="34" charset="0"/>
              </a:rPr>
              <a:t> - Scott Valley Community Center, 360 Kings Village Rd.</a:t>
            </a:r>
          </a:p>
          <a:p>
            <a:pPr marL="1143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Scotts Valley</a:t>
            </a:r>
            <a:r>
              <a:rPr lang="en-US" sz="1800" dirty="0">
                <a:effectLst/>
                <a:latin typeface="Calibri" panose="020F0502020204030204" pitchFamily="34" charset="0"/>
                <a:ea typeface="Calibri" panose="020F0502020204030204" pitchFamily="34" charset="0"/>
                <a:cs typeface="Calibri" panose="020F0502020204030204" pitchFamily="34" charset="0"/>
              </a:rPr>
              <a:t> - SV High School, 555 Glenwood Dr.</a:t>
            </a:r>
          </a:p>
          <a:p>
            <a:pPr marL="1143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Soquel </a:t>
            </a:r>
            <a:r>
              <a:rPr lang="en-US" sz="1800" dirty="0">
                <a:effectLst/>
                <a:latin typeface="Calibri" panose="020F0502020204030204" pitchFamily="34" charset="0"/>
                <a:ea typeface="Calibri" panose="020F0502020204030204" pitchFamily="34" charset="0"/>
                <a:cs typeface="Calibri" panose="020F0502020204030204" pitchFamily="34" charset="0"/>
              </a:rPr>
              <a:t>- Soquel Conference Center, 1931 Old San Jose Rd.</a:t>
            </a:r>
          </a:p>
          <a:p>
            <a:pPr marL="1143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Watsonville</a:t>
            </a:r>
            <a:r>
              <a:rPr lang="en-US" sz="1800" dirty="0">
                <a:effectLst/>
                <a:latin typeface="Calibri" panose="020F0502020204030204" pitchFamily="34" charset="0"/>
                <a:ea typeface="Calibri" panose="020F0502020204030204" pitchFamily="34" charset="0"/>
                <a:cs typeface="Calibri" panose="020F0502020204030204" pitchFamily="34" charset="0"/>
              </a:rPr>
              <a:t> - Watsonville City Clerk Office/Community Room, 275 Main St., 4th Floor</a:t>
            </a:r>
          </a:p>
          <a:p>
            <a:pPr marL="1143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Watsonville</a:t>
            </a:r>
            <a:r>
              <a:rPr lang="en-US" sz="1800" dirty="0">
                <a:effectLst/>
                <a:latin typeface="Calibri" panose="020F0502020204030204" pitchFamily="34" charset="0"/>
                <a:ea typeface="Calibri" panose="020F0502020204030204" pitchFamily="34" charset="0"/>
                <a:cs typeface="Calibri" panose="020F0502020204030204" pitchFamily="34" charset="0"/>
              </a:rPr>
              <a:t> - </a:t>
            </a:r>
            <a:r>
              <a:rPr lang="en-US" sz="1800" dirty="0" err="1">
                <a:effectLst/>
                <a:latin typeface="Calibri" panose="020F0502020204030204" pitchFamily="34" charset="0"/>
                <a:ea typeface="Calibri" panose="020F0502020204030204" pitchFamily="34" charset="0"/>
                <a:cs typeface="Calibri" panose="020F0502020204030204" pitchFamily="34" charset="0"/>
              </a:rPr>
              <a:t>Pajaro</a:t>
            </a:r>
            <a:r>
              <a:rPr lang="en-US" sz="1800" dirty="0">
                <a:effectLst/>
                <a:latin typeface="Calibri" panose="020F0502020204030204" pitchFamily="34" charset="0"/>
                <a:ea typeface="Calibri" panose="020F0502020204030204" pitchFamily="34" charset="0"/>
                <a:cs typeface="Calibri" panose="020F0502020204030204" pitchFamily="34" charset="0"/>
              </a:rPr>
              <a:t> Valley Community Trust, 85 Nielson St.</a:t>
            </a:r>
          </a:p>
          <a:p>
            <a:pPr marL="1143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Watsonville</a:t>
            </a:r>
            <a:r>
              <a:rPr lang="en-US" sz="1800" dirty="0">
                <a:effectLst/>
                <a:latin typeface="Calibri" panose="020F0502020204030204" pitchFamily="34" charset="0"/>
                <a:ea typeface="Calibri" panose="020F0502020204030204" pitchFamily="34" charset="0"/>
                <a:cs typeface="Calibri" panose="020F0502020204030204" pitchFamily="34" charset="0"/>
              </a:rPr>
              <a:t> - La Selva Beach Clubhouse, 314 Estrella Ave.</a:t>
            </a:r>
          </a:p>
          <a:p>
            <a:pPr marL="1143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Watsonville</a:t>
            </a:r>
            <a:r>
              <a:rPr lang="en-US" sz="1800" dirty="0">
                <a:effectLst/>
                <a:latin typeface="Calibri" panose="020F0502020204030204" pitchFamily="34" charset="0"/>
                <a:ea typeface="Calibri" panose="020F0502020204030204" pitchFamily="34" charset="0"/>
                <a:cs typeface="Calibri" panose="020F0502020204030204" pitchFamily="34" charset="0"/>
              </a:rPr>
              <a:t> - Santa Cruz County Fairgrounds, 2601 East Lake Ave.</a:t>
            </a:r>
          </a:p>
          <a:p>
            <a:pPr marL="1143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Watsonville </a:t>
            </a:r>
            <a:r>
              <a:rPr lang="en-US" sz="1800" dirty="0">
                <a:effectLst/>
                <a:latin typeface="Calibri" panose="020F0502020204030204" pitchFamily="34" charset="0"/>
                <a:ea typeface="Calibri" panose="020F0502020204030204" pitchFamily="34" charset="0"/>
                <a:cs typeface="Calibri" panose="020F0502020204030204" pitchFamily="34" charset="0"/>
              </a:rPr>
              <a:t>- Calabasas Elementary School, 202 Calabasas Rd.</a:t>
            </a:r>
          </a:p>
          <a:p>
            <a:pPr marL="1143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Santa Cruz</a:t>
            </a:r>
            <a:r>
              <a:rPr lang="en-US" sz="1800" dirty="0">
                <a:effectLst/>
                <a:latin typeface="Calibri" panose="020F0502020204030204" pitchFamily="34" charset="0"/>
                <a:ea typeface="Calibri" panose="020F0502020204030204" pitchFamily="34" charset="0"/>
                <a:cs typeface="Calibri" panose="020F0502020204030204" pitchFamily="34" charset="0"/>
              </a:rPr>
              <a:t> - UCSC, Merrill Cultural Center - open ONLY Monday, November 2, 2020, 8am</a:t>
            </a:r>
            <a:br>
              <a:rPr lang="en-US" sz="1800" dirty="0">
                <a:effectLst/>
                <a:latin typeface="Calibri" panose="020F0502020204030204" pitchFamily="34" charset="0"/>
                <a:ea typeface="Calibri" panose="020F0502020204030204" pitchFamily="34" charset="0"/>
                <a:cs typeface="Calibri" panose="020F0502020204030204" pitchFamily="34" charset="0"/>
              </a:rPr>
            </a:br>
            <a:r>
              <a:rPr lang="en-US" sz="1800" dirty="0">
                <a:effectLst/>
                <a:latin typeface="Calibri" panose="020F0502020204030204" pitchFamily="34" charset="0"/>
                <a:ea typeface="Calibri" panose="020F0502020204030204" pitchFamily="34" charset="0"/>
                <a:cs typeface="Calibri" panose="020F0502020204030204" pitchFamily="34" charset="0"/>
              </a:rPr>
              <a:t>     to 5pm and Tuesday, November 3, 2020, 7am to 8pm</a:t>
            </a:r>
          </a:p>
          <a:p>
            <a:endParaRPr lang="en-US" dirty="0"/>
          </a:p>
        </p:txBody>
      </p:sp>
      <p:sp>
        <p:nvSpPr>
          <p:cNvPr id="6" name="Text Placeholder 5"/>
          <p:cNvSpPr>
            <a:spLocks noGrp="1"/>
          </p:cNvSpPr>
          <p:nvPr>
            <p:ph type="body" sz="half" idx="2"/>
          </p:nvPr>
        </p:nvSpPr>
        <p:spPr>
          <a:xfrm>
            <a:off x="760412" y="5707706"/>
            <a:ext cx="8769482" cy="468382"/>
          </a:xfrm>
        </p:spPr>
        <p:txBody>
          <a:bodyPr>
            <a:normAutofit/>
          </a:bodyPr>
          <a:lstStyle/>
          <a:p>
            <a:r>
              <a:rPr lang="en-US" dirty="0">
                <a:latin typeface="Calibri" panose="020F0502020204030204" pitchFamily="34" charset="0"/>
                <a:cs typeface="Calibri" panose="020F0502020204030204" pitchFamily="34" charset="0"/>
              </a:rPr>
              <a:t>Subject to change due to the CZU fires. Some locations may be damaged, and some are being used as shelters. </a:t>
            </a:r>
          </a:p>
        </p:txBody>
      </p:sp>
      <p:pic>
        <p:nvPicPr>
          <p:cNvPr id="4" name="Picture 3" descr="Voters at a voting location">
            <a:extLst>
              <a:ext uri="{FF2B5EF4-FFF2-40B4-BE49-F238E27FC236}">
                <a16:creationId xmlns:a16="http://schemas.microsoft.com/office/drawing/2014/main" id="{D27CA8C7-0BD8-4D77-A559-33CC8C5871C2}"/>
              </a:ext>
            </a:extLst>
          </p:cNvPr>
          <p:cNvPicPr>
            <a:picLocks noChangeAspect="1"/>
          </p:cNvPicPr>
          <p:nvPr/>
        </p:nvPicPr>
        <p:blipFill>
          <a:blip r:embed="rId2"/>
          <a:stretch>
            <a:fillRect/>
          </a:stretch>
        </p:blipFill>
        <p:spPr>
          <a:xfrm>
            <a:off x="7625592" y="1760289"/>
            <a:ext cx="3582100" cy="3585537"/>
          </a:xfrm>
          <a:prstGeom prst="rect">
            <a:avLst/>
          </a:prstGeom>
        </p:spPr>
      </p:pic>
      <p:sp>
        <p:nvSpPr>
          <p:cNvPr id="3" name="TextBox 2">
            <a:extLst>
              <a:ext uri="{FF2B5EF4-FFF2-40B4-BE49-F238E27FC236}">
                <a16:creationId xmlns:a16="http://schemas.microsoft.com/office/drawing/2014/main" id="{A3FC6AEA-8E03-4FA8-B6CF-F5ED31D73DE8}"/>
              </a:ext>
            </a:extLst>
          </p:cNvPr>
          <p:cNvSpPr txBox="1"/>
          <p:nvPr/>
        </p:nvSpPr>
        <p:spPr>
          <a:xfrm>
            <a:off x="765815" y="5282249"/>
            <a:ext cx="4152551"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We will have an app to track wait times! </a:t>
            </a:r>
          </a:p>
        </p:txBody>
      </p:sp>
    </p:spTree>
    <p:extLst>
      <p:ext uri="{BB962C8B-B14F-4D97-AF65-F5344CB8AC3E}">
        <p14:creationId xmlns:p14="http://schemas.microsoft.com/office/powerpoint/2010/main" val="16180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ainting presentation (widescreen).potx" id="{7D8F5DB3-F878-46D5-AF2D-2DD5B7369221}" vid="{9251DF30-C224-466C-9BFA-3064FAD55731}"/>
    </a:ext>
  </a:extLst>
</a:theme>
</file>

<file path=ppt/theme/theme2.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 painting presentation (widescreen)</Template>
  <TotalTime>4286</TotalTime>
  <Words>3742</Words>
  <Application>Microsoft Office PowerPoint</Application>
  <PresentationFormat>Widescreen</PresentationFormat>
  <Paragraphs>229</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Georgia</vt:lpstr>
      <vt:lpstr>Wingdings</vt:lpstr>
      <vt:lpstr>Ocean 16x9</vt:lpstr>
      <vt:lpstr>Voting Matters 2</vt:lpstr>
      <vt:lpstr>Welcome Tammy Patrick!</vt:lpstr>
      <vt:lpstr>Can the post office deliver all these ballots?</vt:lpstr>
      <vt:lpstr>Fire survivors  If you have lost your home or you cannot live there for the November 3 election  </vt:lpstr>
      <vt:lpstr>Remote Accessible Vote-by-Mail Ballot - RAVBM</vt:lpstr>
      <vt:lpstr>Just because we mail you a ballot, you don’t have to mail it back!</vt:lpstr>
      <vt:lpstr>Ballot drop box locations</vt:lpstr>
      <vt:lpstr>If you mail your ballot, make sure it is postmarked on or before November 3!</vt:lpstr>
      <vt:lpstr>In-Person voting locations</vt:lpstr>
      <vt:lpstr>PowerPoint Presentation</vt:lpstr>
      <vt:lpstr>Services for persons with disabilities</vt:lpstr>
      <vt:lpstr>Language services</vt:lpstr>
      <vt:lpstr>VoteMobile – can go anywhere </vt:lpstr>
      <vt:lpstr>Ballot safety &amp; security</vt:lpstr>
      <vt:lpstr>The signature on the ballot envelope is compared to the signature on file by humans</vt:lpstr>
      <vt:lpstr>What if my signature has changed?</vt:lpstr>
      <vt:lpstr>In comparing signatures we consider:</vt:lpstr>
      <vt:lpstr>If your signature is challenged</vt:lpstr>
      <vt:lpstr>If you forget to sign your ballot envelope </vt:lpstr>
      <vt:lpstr>No electioneering</vt:lpstr>
      <vt:lpstr>Don’t let a stranger return your ballot</vt:lpstr>
      <vt:lpstr>What about voter fraud?</vt:lpstr>
      <vt:lpstr>If you see something, SAY SOMETHING!</vt:lpstr>
      <vt:lpstr>Make a plan to vote!</vt:lpstr>
      <vt:lpstr>Help us spread the word! Be a trusted messenger!</vt:lpstr>
      <vt:lpstr>More information to share…</vt:lpstr>
      <vt:lpstr>If you own a business,  we need you!</vt:lpstr>
      <vt:lpstr>How you can spread the word</vt:lpstr>
      <vt:lpstr>Delivering democracy takes many people</vt:lpstr>
      <vt:lpstr>Key dates and milestones</vt:lpstr>
      <vt:lpstr>Thank you for participating!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Voting Matters 2</dc:title>
  <dc:creator>Gail Pellerin</dc:creator>
  <cp:lastModifiedBy>Gail Pellerin</cp:lastModifiedBy>
  <cp:revision>38</cp:revision>
  <dcterms:created xsi:type="dcterms:W3CDTF">2020-08-31T21:22:33Z</dcterms:created>
  <dcterms:modified xsi:type="dcterms:W3CDTF">2020-09-04T02:32:36Z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